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61" r:id="rId2"/>
    <p:sldMasterId id="2147483675" r:id="rId3"/>
  </p:sldMasterIdLst>
  <p:notesMasterIdLst>
    <p:notesMasterId r:id="rId37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</p:sldIdLst>
  <p:sldSz cx="12192000" cy="6858000"/>
  <p:notesSz cx="6858000" cy="9144000"/>
  <p:embeddedFontLst>
    <p:embeddedFont>
      <p:font typeface="Malgun Gothic" panose="020B0503020000020004" pitchFamily="50" charset="-127"/>
      <p:regular r:id="rId38"/>
      <p:bold r:id="rId39"/>
    </p:embeddedFont>
    <p:embeddedFont>
      <p:font typeface="Calibri" panose="020F0502020204030204" pitchFamily="34" charset="0"/>
      <p:regular r:id="rId40"/>
      <p:bold r:id="rId41"/>
      <p:italic r:id="rId42"/>
      <p:boldItalic r:id="rId43"/>
    </p:embeddedFont>
    <p:embeddedFont>
      <p:font typeface="Candara" panose="020E0502030303020204" pitchFamily="34" charset="0"/>
      <p:regular r:id="rId44"/>
      <p:bold r:id="rId45"/>
      <p:italic r:id="rId46"/>
      <p:boldItalic r:id="rId47"/>
    </p:embeddedFont>
    <p:embeddedFont>
      <p:font typeface="Lato" panose="020B0600000101010101" charset="0"/>
      <p:regular r:id="rId48"/>
      <p:bold r:id="rId49"/>
      <p:italic r:id="rId50"/>
      <p:boldItalic r:id="rId51"/>
    </p:embeddedFont>
    <p:embeddedFont>
      <p:font typeface="Quattrocento Sans" panose="020B0600000101010101" charset="0"/>
      <p:regular r:id="rId52"/>
      <p:bold r:id="rId53"/>
      <p:italic r:id="rId54"/>
      <p:boldItalic r:id="rId5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56" roundtripDataSignature="AMtx7mj5hD9EuEmWkj5ZeViy1iqlEsYK5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85BF61E-A410-47E9-924F-899FFDFEEF5F}">
  <a:tblStyle styleId="{385BF61E-A410-47E9-924F-899FFDFEEF5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64D67728-7B7F-40F0-88A3-ADE1FE079B87}" styleName="Table_1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CECE7"/>
          </a:solidFill>
        </a:fill>
      </a:tcStyle>
    </a:wholeTbl>
    <a:band1H>
      <a:tcTxStyle/>
      <a:tcStyle>
        <a:tcBdr/>
        <a:fill>
          <a:solidFill>
            <a:srgbClr val="F8D6CC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F8D6CC"/>
          </a:solidFill>
        </a:fill>
      </a:tcStyle>
    </a:band1V>
    <a:band2V>
      <a:tcTxStyle/>
      <a:tcStyle>
        <a:tcBdr/>
      </a:tcStyle>
    </a:band2V>
    <a:lastCol>
      <a:tcTxStyle b="on" i="off"/>
      <a:tcStyle>
        <a:tcBdr/>
      </a:tcStyle>
    </a:lastCol>
    <a:firstCol>
      <a:tcTxStyle b="on" i="off"/>
      <a:tcStyle>
        <a:tcBdr/>
      </a:tcStyle>
    </a:firstCol>
    <a:lastRow>
      <a:tcTxStyle b="on" i="off"/>
      <a:tcStyle>
        <a:tcBdr>
          <a:top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FCECE7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/>
      <a:tcStyle>
        <a:tcBdr/>
        <a:fill>
          <a:solidFill>
            <a:srgbClr val="FCECE7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C0E4D460-295D-4C49-BA9E-18194B9DFEF9}" styleName="Table_2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7F48BFE0-63F9-475A-8A9C-E5147DAA5D54}" styleName="Table_3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>
          <a:top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TxStyle/>
      <a:tcStyle>
        <a:tcBdr/>
      </a:tcStyle>
    </a:band2V>
    <a:lastCol>
      <a:tcTxStyle b="on" i="off"/>
      <a:tcStyle>
        <a:tcBdr>
          <a:left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lastCol>
    <a:firstCol>
      <a:tcTxStyle b="on" i="off"/>
      <a:tcStyle>
        <a:tcBdr>
          <a:left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firstCol>
    <a:lastRow>
      <a:tcTxStyle b="on" i="off"/>
      <a:tcStyle>
        <a:tcBdr>
          <a:left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left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chemeClr val="accent5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3" d="100"/>
          <a:sy n="73" d="100"/>
        </p:scale>
        <p:origin x="101" y="28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font" Target="fonts/font2.fntdata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font" Target="fonts/font5.fntdata"/><Relationship Id="rId47" Type="http://schemas.openxmlformats.org/officeDocument/2006/relationships/font" Target="fonts/font10.fntdata"/><Relationship Id="rId50" Type="http://schemas.openxmlformats.org/officeDocument/2006/relationships/font" Target="fonts/font13.fntdata"/><Relationship Id="rId55" Type="http://schemas.openxmlformats.org/officeDocument/2006/relationships/font" Target="fonts/font18.fntdata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3" Type="http://schemas.openxmlformats.org/officeDocument/2006/relationships/font" Target="fonts/font16.fntdata"/><Relationship Id="rId58" Type="http://schemas.openxmlformats.org/officeDocument/2006/relationships/viewProps" Target="viewProps.xml"/><Relationship Id="rId5" Type="http://schemas.openxmlformats.org/officeDocument/2006/relationships/slide" Target="slides/slide2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font" Target="fonts/font6.fntdata"/><Relationship Id="rId48" Type="http://schemas.openxmlformats.org/officeDocument/2006/relationships/font" Target="fonts/font11.fntdata"/><Relationship Id="rId56" Type="http://customschemas.google.com/relationships/presentationmetadata" Target="metadata"/><Relationship Id="rId8" Type="http://schemas.openxmlformats.org/officeDocument/2006/relationships/slide" Target="slides/slide5.xml"/><Relationship Id="rId51" Type="http://schemas.openxmlformats.org/officeDocument/2006/relationships/font" Target="fonts/font14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font" Target="fonts/font1.fntdata"/><Relationship Id="rId46" Type="http://schemas.openxmlformats.org/officeDocument/2006/relationships/font" Target="fonts/font9.fntdata"/><Relationship Id="rId59" Type="http://schemas.openxmlformats.org/officeDocument/2006/relationships/theme" Target="theme/theme1.xml"/><Relationship Id="rId20" Type="http://schemas.openxmlformats.org/officeDocument/2006/relationships/slide" Target="slides/slide17.xml"/><Relationship Id="rId41" Type="http://schemas.openxmlformats.org/officeDocument/2006/relationships/font" Target="fonts/font4.fntdata"/><Relationship Id="rId54" Type="http://schemas.openxmlformats.org/officeDocument/2006/relationships/font" Target="fonts/font1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font" Target="fonts/font12.fntdata"/><Relationship Id="rId57" Type="http://schemas.openxmlformats.org/officeDocument/2006/relationships/presProps" Target="presProps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font" Target="fonts/font7.fntdata"/><Relationship Id="rId52" Type="http://schemas.openxmlformats.org/officeDocument/2006/relationships/font" Target="fonts/font15.fntdata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algun Gothic"/>
              <a:buNone/>
            </a:pPr>
            <a:endParaRPr/>
          </a:p>
        </p:txBody>
      </p:sp>
      <p:sp>
        <p:nvSpPr>
          <p:cNvPr id="402" name="Google Shape;402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8cd3b51620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" name="Google Shape;447;g8cd3b5162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5" name="Google Shape;475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8cd3b51620_1_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" name="Google Shape;490;g8cd3b51620_1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6" name="Google Shape;506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" name="Google Shape;533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3" name="Google Shape;573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8" name="Google Shape;608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8e88f8a2e0_4_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8" name="Google Shape;618;g8e88f8a2e0_4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6" name="Google Shape;636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5" name="Google Shape;675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algun Gothic"/>
              <a:buNone/>
            </a:pPr>
            <a:endParaRPr/>
          </a:p>
        </p:txBody>
      </p:sp>
      <p:sp>
        <p:nvSpPr>
          <p:cNvPr id="698" name="Google Shape;698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8" name="Google Shape;708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/>
          </a:p>
        </p:txBody>
      </p:sp>
      <p:sp>
        <p:nvSpPr>
          <p:cNvPr id="725" name="Google Shape;725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6" name="Google Shape;736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8cd3b51620_3_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1" name="Google Shape;751;g8cd3b51620_3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g8cd3b51620_3_5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3" name="Google Shape;763;g8cd3b51620_3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g8cd3b51620_3_1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2" name="Google Shape;782;g8cd3b51620_3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3" name="Google Shape;793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1" name="Google Shape;801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7" name="Google Shape;837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endParaRPr/>
          </a:p>
        </p:txBody>
      </p:sp>
      <p:sp>
        <p:nvSpPr>
          <p:cNvPr id="250" name="Google Shape;25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endParaRPr/>
          </a:p>
        </p:txBody>
      </p:sp>
      <p:sp>
        <p:nvSpPr>
          <p:cNvPr id="272" name="Google Shape;27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endParaRPr/>
          </a:p>
        </p:txBody>
      </p:sp>
      <p:sp>
        <p:nvSpPr>
          <p:cNvPr id="284" name="Google Shape;28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endParaRPr/>
          </a:p>
        </p:txBody>
      </p:sp>
      <p:sp>
        <p:nvSpPr>
          <p:cNvPr id="328" name="Google Shape;328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" name="Google Shape;386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_AND_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2"/>
          <p:cNvSpPr txBox="1"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2"/>
          <p:cNvSpPr txBox="1">
            <a:spLocks noGrp="1"/>
          </p:cNvSpPr>
          <p:nvPr>
            <p:ph type="subTitle" idx="1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0"/>
          <p:cNvSpPr txBox="1"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0"/>
          <p:cNvSpPr txBox="1">
            <a:spLocks noGrp="1"/>
          </p:cNvSpPr>
          <p:nvPr>
            <p:ph type="body" idx="1"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" name="Google Shape;48;p70"/>
          <p:cNvSpPr txBox="1">
            <a:spLocks noGrp="1"/>
          </p:cNvSpPr>
          <p:nvPr>
            <p:ph type="body" idx="2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1"/>
          <p:cNvSpPr txBox="1"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71"/>
          <p:cNvSpPr txBox="1">
            <a:spLocks noGrp="1"/>
          </p:cNvSpPr>
          <p:nvPr>
            <p:ph type="body" idx="1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2" name="Google Shape;52;p71"/>
          <p:cNvSpPr txBox="1">
            <a:spLocks noGrp="1"/>
          </p:cNvSpPr>
          <p:nvPr>
            <p:ph type="body" idx="2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3" name="Google Shape;53;p71"/>
          <p:cNvSpPr txBox="1">
            <a:spLocks noGrp="1"/>
          </p:cNvSpPr>
          <p:nvPr>
            <p:ph type="body" idx="3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4" name="Google Shape;54;p71"/>
          <p:cNvSpPr txBox="1">
            <a:spLocks noGrp="1"/>
          </p:cNvSpPr>
          <p:nvPr>
            <p:ph type="body" idx="4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72"/>
          <p:cNvSpPr txBox="1"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72"/>
          <p:cNvSpPr txBox="1">
            <a:spLocks noGrp="1"/>
          </p:cNvSpPr>
          <p:nvPr>
            <p:ph type="body" idx="1"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8" name="Google Shape;58;p72"/>
          <p:cNvSpPr txBox="1">
            <a:spLocks noGrp="1"/>
          </p:cNvSpPr>
          <p:nvPr>
            <p:ph type="body" idx="2"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9" name="Google Shape;59;p72"/>
          <p:cNvSpPr txBox="1">
            <a:spLocks noGrp="1"/>
          </p:cNvSpPr>
          <p:nvPr>
            <p:ph type="body" idx="3"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" name="Google Shape;60;p72"/>
          <p:cNvSpPr txBox="1">
            <a:spLocks noGrp="1"/>
          </p:cNvSpPr>
          <p:nvPr>
            <p:ph type="body" idx="4"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" name="Google Shape;61;p72"/>
          <p:cNvSpPr txBox="1">
            <a:spLocks noGrp="1"/>
          </p:cNvSpPr>
          <p:nvPr>
            <p:ph type="body" idx="5"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2" name="Google Shape;62;p72"/>
          <p:cNvSpPr txBox="1">
            <a:spLocks noGrp="1"/>
          </p:cNvSpPr>
          <p:nvPr>
            <p:ph type="body" idx="6"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标题和内容" type="obj">
  <p:cSld name="OBJEC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5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35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35"/>
          <p:cNvSpPr txBox="1">
            <a:spLocks noGrp="1"/>
          </p:cNvSpPr>
          <p:nvPr>
            <p:ph type="dt" idx="10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" name="Google Shape;72;p35"/>
          <p:cNvSpPr txBox="1">
            <a:spLocks noGrp="1"/>
          </p:cNvSpPr>
          <p:nvPr>
            <p:ph type="ftr" idx="1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" name="Google Shape;73;p35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_AND_BODY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41"/>
          <p:cNvSpPr txBox="1"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41"/>
          <p:cNvSpPr txBox="1">
            <a:spLocks noGrp="1"/>
          </p:cNvSpPr>
          <p:nvPr>
            <p:ph type="subTitle" idx="1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>
  <p:cSld name="Title, Conten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42"/>
          <p:cNvSpPr txBox="1"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42"/>
          <p:cNvSpPr txBox="1">
            <a:spLocks noGrp="1"/>
          </p:cNvSpPr>
          <p:nvPr>
            <p:ph type="body" idx="1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WO_OBJECTS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43"/>
          <p:cNvSpPr txBox="1"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43"/>
          <p:cNvSpPr txBox="1">
            <a:spLocks noGrp="1"/>
          </p:cNvSpPr>
          <p:nvPr>
            <p:ph type="body" idx="1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3" name="Google Shape;83;p43"/>
          <p:cNvSpPr txBox="1">
            <a:spLocks noGrp="1"/>
          </p:cNvSpPr>
          <p:nvPr>
            <p:ph type="body" idx="2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44"/>
          <p:cNvSpPr txBox="1"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45"/>
          <p:cNvSpPr txBox="1">
            <a:spLocks noGrp="1"/>
          </p:cNvSpPr>
          <p:nvPr>
            <p:ph type="subTitle" idx="1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46"/>
          <p:cNvSpPr txBox="1"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46"/>
          <p:cNvSpPr txBox="1">
            <a:spLocks noGrp="1"/>
          </p:cNvSpPr>
          <p:nvPr>
            <p:ph type="body" idx="1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1" name="Google Shape;91;p46"/>
          <p:cNvSpPr txBox="1">
            <a:spLocks noGrp="1"/>
          </p:cNvSpPr>
          <p:nvPr>
            <p:ph type="body" idx="2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2" name="Google Shape;92;p46"/>
          <p:cNvSpPr txBox="1">
            <a:spLocks noGrp="1"/>
          </p:cNvSpPr>
          <p:nvPr>
            <p:ph type="body" idx="3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47"/>
          <p:cNvSpPr txBox="1"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47"/>
          <p:cNvSpPr txBox="1">
            <a:spLocks noGrp="1"/>
          </p:cNvSpPr>
          <p:nvPr>
            <p:ph type="body" idx="1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6" name="Google Shape;96;p47"/>
          <p:cNvSpPr txBox="1">
            <a:spLocks noGrp="1"/>
          </p:cNvSpPr>
          <p:nvPr>
            <p:ph type="body" idx="2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7" name="Google Shape;97;p47"/>
          <p:cNvSpPr txBox="1">
            <a:spLocks noGrp="1"/>
          </p:cNvSpPr>
          <p:nvPr>
            <p:ph type="body" idx="3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48"/>
          <p:cNvSpPr txBox="1"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48"/>
          <p:cNvSpPr txBox="1">
            <a:spLocks noGrp="1"/>
          </p:cNvSpPr>
          <p:nvPr>
            <p:ph type="body" idx="1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1" name="Google Shape;101;p48"/>
          <p:cNvSpPr txBox="1">
            <a:spLocks noGrp="1"/>
          </p:cNvSpPr>
          <p:nvPr>
            <p:ph type="body" idx="2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2" name="Google Shape;102;p48"/>
          <p:cNvSpPr txBox="1">
            <a:spLocks noGrp="1"/>
          </p:cNvSpPr>
          <p:nvPr>
            <p:ph type="body" idx="3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49"/>
          <p:cNvSpPr txBox="1"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49"/>
          <p:cNvSpPr txBox="1">
            <a:spLocks noGrp="1"/>
          </p:cNvSpPr>
          <p:nvPr>
            <p:ph type="body" idx="1"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6" name="Google Shape;106;p49"/>
          <p:cNvSpPr txBox="1">
            <a:spLocks noGrp="1"/>
          </p:cNvSpPr>
          <p:nvPr>
            <p:ph type="body" idx="2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50"/>
          <p:cNvSpPr txBox="1"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50"/>
          <p:cNvSpPr txBox="1">
            <a:spLocks noGrp="1"/>
          </p:cNvSpPr>
          <p:nvPr>
            <p:ph type="body" idx="1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0" name="Google Shape;110;p50"/>
          <p:cNvSpPr txBox="1">
            <a:spLocks noGrp="1"/>
          </p:cNvSpPr>
          <p:nvPr>
            <p:ph type="body" idx="2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1" name="Google Shape;111;p50"/>
          <p:cNvSpPr txBox="1">
            <a:spLocks noGrp="1"/>
          </p:cNvSpPr>
          <p:nvPr>
            <p:ph type="body" idx="3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2" name="Google Shape;112;p50"/>
          <p:cNvSpPr txBox="1">
            <a:spLocks noGrp="1"/>
          </p:cNvSpPr>
          <p:nvPr>
            <p:ph type="body" idx="4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51"/>
          <p:cNvSpPr txBox="1"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51"/>
          <p:cNvSpPr txBox="1">
            <a:spLocks noGrp="1"/>
          </p:cNvSpPr>
          <p:nvPr>
            <p:ph type="body" idx="1"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6" name="Google Shape;116;p51"/>
          <p:cNvSpPr txBox="1">
            <a:spLocks noGrp="1"/>
          </p:cNvSpPr>
          <p:nvPr>
            <p:ph type="body" idx="2"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7" name="Google Shape;117;p51"/>
          <p:cNvSpPr txBox="1">
            <a:spLocks noGrp="1"/>
          </p:cNvSpPr>
          <p:nvPr>
            <p:ph type="body" idx="3"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8" name="Google Shape;118;p51"/>
          <p:cNvSpPr txBox="1">
            <a:spLocks noGrp="1"/>
          </p:cNvSpPr>
          <p:nvPr>
            <p:ph type="body" idx="4"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9" name="Google Shape;119;p51"/>
          <p:cNvSpPr txBox="1">
            <a:spLocks noGrp="1"/>
          </p:cNvSpPr>
          <p:nvPr>
            <p:ph type="body" idx="5"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0" name="Google Shape;120;p51"/>
          <p:cNvSpPr txBox="1">
            <a:spLocks noGrp="1"/>
          </p:cNvSpPr>
          <p:nvPr>
            <p:ph type="body" idx="6"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_empty_plank">
  <p:cSld name="13_empty_plank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38"/>
          <p:cNvSpPr txBox="1">
            <a:spLocks noGrp="1"/>
          </p:cNvSpPr>
          <p:nvPr>
            <p:ph type="title"/>
          </p:nvPr>
        </p:nvSpPr>
        <p:spPr>
          <a:xfrm>
            <a:off x="2921000" y="266700"/>
            <a:ext cx="6350000" cy="5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800"/>
              <a:buFont typeface="Calibri"/>
              <a:buNone/>
              <a:defRPr sz="3733" b="1" i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38"/>
          <p:cNvSpPr txBox="1">
            <a:spLocks noGrp="1"/>
          </p:cNvSpPr>
          <p:nvPr>
            <p:ph type="body" idx="1"/>
          </p:nvPr>
        </p:nvSpPr>
        <p:spPr>
          <a:xfrm>
            <a:off x="4362451" y="837239"/>
            <a:ext cx="3467200" cy="26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7F7F7F"/>
              </a:buClr>
              <a:buSzPts val="1600"/>
              <a:buNone/>
              <a:defRPr sz="2133" b="1" i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2pPr>
            <a:lvl3pPr marL="1371600" lvl="2" indent="-2286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333"/>
            </a:lvl3pPr>
            <a:lvl4pPr marL="1828800" lvl="3" indent="-2286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4pPr>
            <a:lvl5pPr marL="2286000" lvl="4" indent="-2286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5pPr>
            <a:lvl6pPr marL="2743200" lvl="5" indent="-2286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6pPr>
            <a:lvl7pPr marL="3200400" lvl="6" indent="-2286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7pPr>
            <a:lvl8pPr marL="3657600" lvl="7" indent="-2286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8pPr>
            <a:lvl9pPr marL="4114800" lvl="8" indent="-2286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9"/>
          <p:cNvSpPr txBox="1"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39"/>
          <p:cNvSpPr txBox="1">
            <a:spLocks noGrp="1"/>
          </p:cNvSpPr>
          <p:nvPr>
            <p:ph type="body" idx="1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_AND_BODY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40"/>
          <p:cNvSpPr txBox="1"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40"/>
          <p:cNvSpPr txBox="1">
            <a:spLocks noGrp="1"/>
          </p:cNvSpPr>
          <p:nvPr>
            <p:ph type="subTitle" idx="1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63"/>
          <p:cNvSpPr txBox="1"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63"/>
          <p:cNvSpPr txBox="1">
            <a:spLocks noGrp="1"/>
          </p:cNvSpPr>
          <p:nvPr>
            <p:ph type="body" idx="1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>
  <p:cSld name="Title, Content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52"/>
          <p:cNvSpPr txBox="1"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52"/>
          <p:cNvSpPr txBox="1">
            <a:spLocks noGrp="1"/>
          </p:cNvSpPr>
          <p:nvPr>
            <p:ph type="body" idx="1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WO_OBJECTS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53"/>
          <p:cNvSpPr txBox="1"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53"/>
          <p:cNvSpPr txBox="1">
            <a:spLocks noGrp="1"/>
          </p:cNvSpPr>
          <p:nvPr>
            <p:ph type="body" idx="1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3" name="Google Shape;143;p53"/>
          <p:cNvSpPr txBox="1">
            <a:spLocks noGrp="1"/>
          </p:cNvSpPr>
          <p:nvPr>
            <p:ph type="body" idx="2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54"/>
          <p:cNvSpPr txBox="1"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55"/>
          <p:cNvSpPr txBox="1">
            <a:spLocks noGrp="1"/>
          </p:cNvSpPr>
          <p:nvPr>
            <p:ph type="subTitle" idx="1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56"/>
          <p:cNvSpPr txBox="1"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56"/>
          <p:cNvSpPr txBox="1">
            <a:spLocks noGrp="1"/>
          </p:cNvSpPr>
          <p:nvPr>
            <p:ph type="body" idx="1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1" name="Google Shape;151;p56"/>
          <p:cNvSpPr txBox="1">
            <a:spLocks noGrp="1"/>
          </p:cNvSpPr>
          <p:nvPr>
            <p:ph type="body" idx="2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2" name="Google Shape;152;p56"/>
          <p:cNvSpPr txBox="1">
            <a:spLocks noGrp="1"/>
          </p:cNvSpPr>
          <p:nvPr>
            <p:ph type="body" idx="3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57"/>
          <p:cNvSpPr txBox="1"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57"/>
          <p:cNvSpPr txBox="1">
            <a:spLocks noGrp="1"/>
          </p:cNvSpPr>
          <p:nvPr>
            <p:ph type="body" idx="1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6" name="Google Shape;156;p57"/>
          <p:cNvSpPr txBox="1">
            <a:spLocks noGrp="1"/>
          </p:cNvSpPr>
          <p:nvPr>
            <p:ph type="body" idx="2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7" name="Google Shape;157;p57"/>
          <p:cNvSpPr txBox="1">
            <a:spLocks noGrp="1"/>
          </p:cNvSpPr>
          <p:nvPr>
            <p:ph type="body" idx="3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58"/>
          <p:cNvSpPr txBox="1"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58"/>
          <p:cNvSpPr txBox="1">
            <a:spLocks noGrp="1"/>
          </p:cNvSpPr>
          <p:nvPr>
            <p:ph type="body" idx="1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1" name="Google Shape;161;p58"/>
          <p:cNvSpPr txBox="1">
            <a:spLocks noGrp="1"/>
          </p:cNvSpPr>
          <p:nvPr>
            <p:ph type="body" idx="2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2" name="Google Shape;162;p58"/>
          <p:cNvSpPr txBox="1">
            <a:spLocks noGrp="1"/>
          </p:cNvSpPr>
          <p:nvPr>
            <p:ph type="body" idx="3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59"/>
          <p:cNvSpPr txBox="1"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59"/>
          <p:cNvSpPr txBox="1">
            <a:spLocks noGrp="1"/>
          </p:cNvSpPr>
          <p:nvPr>
            <p:ph type="body" idx="1"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6" name="Google Shape;166;p59"/>
          <p:cNvSpPr txBox="1">
            <a:spLocks noGrp="1"/>
          </p:cNvSpPr>
          <p:nvPr>
            <p:ph type="body" idx="2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60"/>
          <p:cNvSpPr txBox="1"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60"/>
          <p:cNvSpPr txBox="1">
            <a:spLocks noGrp="1"/>
          </p:cNvSpPr>
          <p:nvPr>
            <p:ph type="body" idx="1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0" name="Google Shape;170;p60"/>
          <p:cNvSpPr txBox="1">
            <a:spLocks noGrp="1"/>
          </p:cNvSpPr>
          <p:nvPr>
            <p:ph type="body" idx="2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1" name="Google Shape;171;p60"/>
          <p:cNvSpPr txBox="1">
            <a:spLocks noGrp="1"/>
          </p:cNvSpPr>
          <p:nvPr>
            <p:ph type="body" idx="3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2" name="Google Shape;172;p60"/>
          <p:cNvSpPr txBox="1">
            <a:spLocks noGrp="1"/>
          </p:cNvSpPr>
          <p:nvPr>
            <p:ph type="body" idx="4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61"/>
          <p:cNvSpPr txBox="1"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61"/>
          <p:cNvSpPr txBox="1">
            <a:spLocks noGrp="1"/>
          </p:cNvSpPr>
          <p:nvPr>
            <p:ph type="body" idx="1"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6" name="Google Shape;176;p61"/>
          <p:cNvSpPr txBox="1">
            <a:spLocks noGrp="1"/>
          </p:cNvSpPr>
          <p:nvPr>
            <p:ph type="body" idx="2"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7" name="Google Shape;177;p61"/>
          <p:cNvSpPr txBox="1">
            <a:spLocks noGrp="1"/>
          </p:cNvSpPr>
          <p:nvPr>
            <p:ph type="body" idx="3"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8" name="Google Shape;178;p61"/>
          <p:cNvSpPr txBox="1">
            <a:spLocks noGrp="1"/>
          </p:cNvSpPr>
          <p:nvPr>
            <p:ph type="body" idx="4"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9" name="Google Shape;179;p61"/>
          <p:cNvSpPr txBox="1">
            <a:spLocks noGrp="1"/>
          </p:cNvSpPr>
          <p:nvPr>
            <p:ph type="body" idx="5"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0" name="Google Shape;180;p61"/>
          <p:cNvSpPr txBox="1">
            <a:spLocks noGrp="1"/>
          </p:cNvSpPr>
          <p:nvPr>
            <p:ph type="body" idx="6"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WO_OBJECT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4"/>
          <p:cNvSpPr txBox="1"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64"/>
          <p:cNvSpPr txBox="1">
            <a:spLocks noGrp="1"/>
          </p:cNvSpPr>
          <p:nvPr>
            <p:ph type="body" idx="1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" name="Google Shape;25;p64"/>
          <p:cNvSpPr txBox="1">
            <a:spLocks noGrp="1"/>
          </p:cNvSpPr>
          <p:nvPr>
            <p:ph type="body" idx="2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5"/>
          <p:cNvSpPr txBox="1"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6"/>
          <p:cNvSpPr txBox="1">
            <a:spLocks noGrp="1"/>
          </p:cNvSpPr>
          <p:nvPr>
            <p:ph type="subTitle" idx="1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7"/>
          <p:cNvSpPr txBox="1"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7"/>
          <p:cNvSpPr txBox="1">
            <a:spLocks noGrp="1"/>
          </p:cNvSpPr>
          <p:nvPr>
            <p:ph type="body" idx="1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67"/>
          <p:cNvSpPr txBox="1">
            <a:spLocks noGrp="1"/>
          </p:cNvSpPr>
          <p:nvPr>
            <p:ph type="body" idx="2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" name="Google Shape;34;p67"/>
          <p:cNvSpPr txBox="1">
            <a:spLocks noGrp="1"/>
          </p:cNvSpPr>
          <p:nvPr>
            <p:ph type="body" idx="3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8"/>
          <p:cNvSpPr txBox="1"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68"/>
          <p:cNvSpPr txBox="1">
            <a:spLocks noGrp="1"/>
          </p:cNvSpPr>
          <p:nvPr>
            <p:ph type="body" idx="1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" name="Google Shape;38;p68"/>
          <p:cNvSpPr txBox="1">
            <a:spLocks noGrp="1"/>
          </p:cNvSpPr>
          <p:nvPr>
            <p:ph type="body" idx="2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" name="Google Shape;39;p68"/>
          <p:cNvSpPr txBox="1">
            <a:spLocks noGrp="1"/>
          </p:cNvSpPr>
          <p:nvPr>
            <p:ph type="body" idx="3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9"/>
          <p:cNvSpPr txBox="1"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69"/>
          <p:cNvSpPr txBox="1">
            <a:spLocks noGrp="1"/>
          </p:cNvSpPr>
          <p:nvPr>
            <p:ph type="body" idx="1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3" name="Google Shape;43;p69"/>
          <p:cNvSpPr txBox="1">
            <a:spLocks noGrp="1"/>
          </p:cNvSpPr>
          <p:nvPr>
            <p:ph type="body" idx="2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69"/>
          <p:cNvSpPr txBox="1">
            <a:spLocks noGrp="1"/>
          </p:cNvSpPr>
          <p:nvPr>
            <p:ph type="body" idx="3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8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5" Type="http://schemas.openxmlformats.org/officeDocument/2006/relationships/theme" Target="../theme/theme3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1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31"/>
          <p:cNvSpPr txBox="1">
            <a:spLocks noGrp="1"/>
          </p:cNvSpPr>
          <p:nvPr>
            <p:ph type="dt" idx="10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31"/>
          <p:cNvSpPr txBox="1">
            <a:spLocks noGrp="1"/>
          </p:cNvSpPr>
          <p:nvPr>
            <p:ph type="ftr" idx="11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31"/>
          <p:cNvSpPr txBox="1">
            <a:spLocks noGrp="1"/>
          </p:cNvSpPr>
          <p:nvPr>
            <p:ph type="sldNum" idx="12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buNone/>
              <a:defRPr sz="1200" b="0" i="0" u="none" strike="noStrike" cap="none">
                <a:solidFill>
                  <a:srgbClr val="8B8B8B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buNone/>
              <a:defRPr sz="1200" b="0" i="0" u="none" strike="noStrike" cap="none">
                <a:solidFill>
                  <a:srgbClr val="8B8B8B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buNone/>
              <a:defRPr sz="1200" b="0" i="0" u="none" strike="noStrike" cap="none">
                <a:solidFill>
                  <a:srgbClr val="8B8B8B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buNone/>
              <a:defRPr sz="1200" b="0" i="0" u="none" strike="noStrike" cap="none">
                <a:solidFill>
                  <a:srgbClr val="8B8B8B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buNone/>
              <a:defRPr sz="1200" b="0" i="0" u="none" strike="noStrike" cap="none">
                <a:solidFill>
                  <a:srgbClr val="8B8B8B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buNone/>
              <a:defRPr sz="1200" b="0" i="0" u="none" strike="noStrike" cap="none">
                <a:solidFill>
                  <a:srgbClr val="8B8B8B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buNone/>
              <a:defRPr sz="1200" b="0" i="0" u="none" strike="noStrike" cap="none">
                <a:solidFill>
                  <a:srgbClr val="8B8B8B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buNone/>
              <a:defRPr sz="1200" b="0" i="0" u="none" strike="noStrike" cap="none">
                <a:solidFill>
                  <a:srgbClr val="8B8B8B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buNone/>
              <a:defRPr sz="1200" b="0" i="0" u="none" strike="noStrike" cap="none">
                <a:solidFill>
                  <a:srgbClr val="8B8B8B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" name="Google Shape;14;p31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33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33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6" name="Google Shape;66;p33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081D"/>
        </a:solidFill>
        <a:effectLst/>
      </p:bgPr>
    </p:bg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6"/>
          <p:cNvSpPr txBox="1"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23" name="Google Shape;123;p36"/>
          <p:cNvSpPr txBox="1">
            <a:spLocks noGrp="1"/>
          </p:cNvSpPr>
          <p:nvPr>
            <p:ph type="body" idx="1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4" name="Google Shape;124;p36"/>
          <p:cNvSpPr txBox="1">
            <a:spLocks noGrp="1"/>
          </p:cNvSpPr>
          <p:nvPr>
            <p:ph type="dt" idx="10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" name="Google Shape;125;p36"/>
          <p:cNvSpPr txBox="1">
            <a:spLocks noGrp="1"/>
          </p:cNvSpPr>
          <p:nvPr>
            <p:ph type="ftr" idx="11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" name="Google Shape;126;p36"/>
          <p:cNvSpPr txBox="1">
            <a:spLocks noGrp="1"/>
          </p:cNvSpPr>
          <p:nvPr>
            <p:ph type="sldNum" idx="12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88" r:id="rId13"/>
    <p:sldLayoutId id="2147483689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8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127.0.0.1:5000/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9.jp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5" name="Google Shape;185;p3"/>
          <p:cNvGrpSpPr/>
          <p:nvPr/>
        </p:nvGrpSpPr>
        <p:grpSpPr>
          <a:xfrm>
            <a:off x="1346855" y="1147485"/>
            <a:ext cx="9360450" cy="1880974"/>
            <a:chOff x="1181160" y="1288440"/>
            <a:chExt cx="6807600" cy="1779372"/>
          </a:xfrm>
        </p:grpSpPr>
        <p:grpSp>
          <p:nvGrpSpPr>
            <p:cNvPr id="186" name="Google Shape;186;p3"/>
            <p:cNvGrpSpPr/>
            <p:nvPr/>
          </p:nvGrpSpPr>
          <p:grpSpPr>
            <a:xfrm>
              <a:off x="1181160" y="1288440"/>
              <a:ext cx="6807600" cy="1779372"/>
              <a:chOff x="1181160" y="1288440"/>
              <a:chExt cx="6807600" cy="1779372"/>
            </a:xfrm>
          </p:grpSpPr>
          <p:sp>
            <p:nvSpPr>
              <p:cNvPr id="187" name="Google Shape;187;p3"/>
              <p:cNvSpPr/>
              <p:nvPr/>
            </p:nvSpPr>
            <p:spPr>
              <a:xfrm>
                <a:off x="1181520" y="1288440"/>
                <a:ext cx="6806880" cy="1558080"/>
              </a:xfrm>
              <a:prstGeom prst="rect">
                <a:avLst/>
              </a:prstGeom>
              <a:solidFill>
                <a:srgbClr val="222A49">
                  <a:alpha val="8627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188;p3"/>
              <p:cNvSpPr/>
              <p:nvPr/>
            </p:nvSpPr>
            <p:spPr>
              <a:xfrm>
                <a:off x="1181520" y="1288440"/>
                <a:ext cx="787320" cy="469800"/>
              </a:xfrm>
              <a:custGeom>
                <a:avLst/>
                <a:gdLst/>
                <a:ahLst/>
                <a:cxnLst/>
                <a:rect l="l" t="t" r="r" b="b"/>
                <a:pathLst>
                  <a:path w="818299" h="605944" extrusionOk="0">
                    <a:moveTo>
                      <a:pt x="0" y="0"/>
                    </a:moveTo>
                    <a:lnTo>
                      <a:pt x="818299" y="0"/>
                    </a:lnTo>
                    <a:lnTo>
                      <a:pt x="818299" y="57159"/>
                    </a:lnTo>
                    <a:lnTo>
                      <a:pt x="57159" y="57159"/>
                    </a:lnTo>
                    <a:lnTo>
                      <a:pt x="57159" y="605944"/>
                    </a:lnTo>
                    <a:lnTo>
                      <a:pt x="0" y="605944"/>
                    </a:lnTo>
                    <a:close/>
                  </a:path>
                </a:pathLst>
              </a:custGeom>
              <a:solidFill>
                <a:srgbClr val="EF3425"/>
              </a:solidFill>
              <a:ln>
                <a:noFill/>
              </a:ln>
            </p:spPr>
          </p:sp>
          <p:sp>
            <p:nvSpPr>
              <p:cNvPr id="189" name="Google Shape;189;p3"/>
              <p:cNvSpPr/>
              <p:nvPr/>
            </p:nvSpPr>
            <p:spPr>
              <a:xfrm flipH="1">
                <a:off x="7200720" y="1288440"/>
                <a:ext cx="787320" cy="469800"/>
              </a:xfrm>
              <a:custGeom>
                <a:avLst/>
                <a:gdLst/>
                <a:ahLst/>
                <a:cxnLst/>
                <a:rect l="l" t="t" r="r" b="b"/>
                <a:pathLst>
                  <a:path w="818299" h="605944" extrusionOk="0">
                    <a:moveTo>
                      <a:pt x="0" y="0"/>
                    </a:moveTo>
                    <a:lnTo>
                      <a:pt x="818299" y="0"/>
                    </a:lnTo>
                    <a:lnTo>
                      <a:pt x="818299" y="57159"/>
                    </a:lnTo>
                    <a:lnTo>
                      <a:pt x="57159" y="57159"/>
                    </a:lnTo>
                    <a:lnTo>
                      <a:pt x="57159" y="605944"/>
                    </a:lnTo>
                    <a:lnTo>
                      <a:pt x="0" y="605944"/>
                    </a:lnTo>
                    <a:close/>
                  </a:path>
                </a:pathLst>
              </a:custGeom>
              <a:solidFill>
                <a:srgbClr val="8397B1"/>
              </a:solidFill>
              <a:ln>
                <a:noFill/>
              </a:ln>
            </p:spPr>
          </p:sp>
          <p:sp>
            <p:nvSpPr>
              <p:cNvPr id="190" name="Google Shape;190;p3"/>
              <p:cNvSpPr/>
              <p:nvPr/>
            </p:nvSpPr>
            <p:spPr>
              <a:xfrm rot="10800000" flipH="1">
                <a:off x="1181160" y="2594507"/>
                <a:ext cx="787613" cy="469607"/>
              </a:xfrm>
              <a:custGeom>
                <a:avLst/>
                <a:gdLst/>
                <a:ahLst/>
                <a:cxnLst/>
                <a:rect l="l" t="t" r="r" b="b"/>
                <a:pathLst>
                  <a:path w="818299" h="605944" extrusionOk="0">
                    <a:moveTo>
                      <a:pt x="0" y="0"/>
                    </a:moveTo>
                    <a:lnTo>
                      <a:pt x="818299" y="0"/>
                    </a:lnTo>
                    <a:lnTo>
                      <a:pt x="818299" y="57159"/>
                    </a:lnTo>
                    <a:lnTo>
                      <a:pt x="57159" y="57159"/>
                    </a:lnTo>
                    <a:lnTo>
                      <a:pt x="57159" y="605944"/>
                    </a:lnTo>
                    <a:lnTo>
                      <a:pt x="0" y="605944"/>
                    </a:lnTo>
                    <a:close/>
                  </a:path>
                </a:pathLst>
              </a:custGeom>
              <a:solidFill>
                <a:srgbClr val="62768F"/>
              </a:solidFill>
              <a:ln>
                <a:noFill/>
              </a:ln>
            </p:spPr>
          </p:sp>
          <p:sp>
            <p:nvSpPr>
              <p:cNvPr id="191" name="Google Shape;191;p3"/>
              <p:cNvSpPr/>
              <p:nvPr/>
            </p:nvSpPr>
            <p:spPr>
              <a:xfrm rot="10800000">
                <a:off x="7201147" y="2598205"/>
                <a:ext cx="787613" cy="469607"/>
              </a:xfrm>
              <a:custGeom>
                <a:avLst/>
                <a:gdLst/>
                <a:ahLst/>
                <a:cxnLst/>
                <a:rect l="l" t="t" r="r" b="b"/>
                <a:pathLst>
                  <a:path w="818299" h="605944" extrusionOk="0">
                    <a:moveTo>
                      <a:pt x="0" y="0"/>
                    </a:moveTo>
                    <a:lnTo>
                      <a:pt x="818299" y="0"/>
                    </a:lnTo>
                    <a:lnTo>
                      <a:pt x="818299" y="57159"/>
                    </a:lnTo>
                    <a:lnTo>
                      <a:pt x="57159" y="57159"/>
                    </a:lnTo>
                    <a:lnTo>
                      <a:pt x="57159" y="605944"/>
                    </a:lnTo>
                    <a:lnTo>
                      <a:pt x="0" y="605944"/>
                    </a:lnTo>
                    <a:close/>
                  </a:path>
                </a:pathLst>
              </a:custGeom>
              <a:solidFill>
                <a:srgbClr val="B5B5B5"/>
              </a:solidFill>
              <a:ln>
                <a:noFill/>
              </a:ln>
            </p:spPr>
          </p:sp>
        </p:grpSp>
        <p:sp>
          <p:nvSpPr>
            <p:cNvPr id="192" name="Google Shape;192;p3"/>
            <p:cNvSpPr/>
            <p:nvPr/>
          </p:nvSpPr>
          <p:spPr>
            <a:xfrm>
              <a:off x="1244520" y="1519200"/>
              <a:ext cx="6693600" cy="1096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1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700" b="1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(주)좋은영화의 </a:t>
              </a:r>
              <a:r>
                <a:rPr lang="en-US" sz="3700" b="1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국내 OTT시장</a:t>
              </a:r>
              <a:endParaRPr sz="37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700" b="1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고객 맞춤형 서비스를 통한 수익률 제고 </a:t>
              </a:r>
              <a:r>
                <a:rPr lang="en-US" sz="3700" b="1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보고서</a:t>
              </a:r>
              <a:endPara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3" name="Google Shape;193;p3"/>
          <p:cNvSpPr/>
          <p:nvPr/>
        </p:nvSpPr>
        <p:spPr>
          <a:xfrm>
            <a:off x="1344521" y="5188320"/>
            <a:ext cx="2445600" cy="11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i="0" u="sng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A반 1조</a:t>
            </a:r>
            <a:endParaRPr sz="2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김혜준 박미현 안정미 </a:t>
            </a: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정호진 하석민 한충완 </a:t>
            </a: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3"/>
          <p:cNvSpPr/>
          <p:nvPr/>
        </p:nvSpPr>
        <p:spPr>
          <a:xfrm>
            <a:off x="9357480" y="5161680"/>
            <a:ext cx="2445480" cy="36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 cap="flat" cmpd="sng">
            <a:solidFill>
              <a:srgbClr val="E1E1E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95" name="Google Shape;195;p3"/>
          <p:cNvSpPr/>
          <p:nvPr/>
        </p:nvSpPr>
        <p:spPr>
          <a:xfrm>
            <a:off x="6316560" y="4852080"/>
            <a:ext cx="5813640" cy="36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 cap="flat" cmpd="sng">
            <a:solidFill>
              <a:srgbClr val="E1E1E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96" name="Google Shape;196;p3"/>
          <p:cNvSpPr/>
          <p:nvPr/>
        </p:nvSpPr>
        <p:spPr>
          <a:xfrm>
            <a:off x="7756200" y="4731120"/>
            <a:ext cx="729000" cy="241200"/>
          </a:xfrm>
          <a:prstGeom prst="parallelogram">
            <a:avLst>
              <a:gd name="adj" fmla="val 69728"/>
            </a:avLst>
          </a:prstGeom>
          <a:solidFill>
            <a:srgbClr val="E0B07E"/>
          </a:solidFill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3"/>
          <p:cNvSpPr/>
          <p:nvPr/>
        </p:nvSpPr>
        <p:spPr>
          <a:xfrm>
            <a:off x="10796760" y="5094720"/>
            <a:ext cx="403560" cy="133560"/>
          </a:xfrm>
          <a:prstGeom prst="parallelogram">
            <a:avLst>
              <a:gd name="adj" fmla="val 69728"/>
            </a:avLst>
          </a:prstGeom>
          <a:solidFill>
            <a:srgbClr val="7F7F7F">
              <a:alpha val="84705"/>
            </a:srgbClr>
          </a:solidFill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3"/>
          <p:cNvSpPr/>
          <p:nvPr/>
        </p:nvSpPr>
        <p:spPr>
          <a:xfrm>
            <a:off x="9638280" y="4466160"/>
            <a:ext cx="593640" cy="196560"/>
          </a:xfrm>
          <a:prstGeom prst="parallelogram">
            <a:avLst>
              <a:gd name="adj" fmla="val 69728"/>
            </a:avLst>
          </a:prstGeom>
          <a:solidFill>
            <a:srgbClr val="A5A5A5">
              <a:alpha val="84705"/>
            </a:srgbClr>
          </a:solidFill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3"/>
          <p:cNvSpPr/>
          <p:nvPr/>
        </p:nvSpPr>
        <p:spPr>
          <a:xfrm>
            <a:off x="11468160" y="4354920"/>
            <a:ext cx="335160" cy="110520"/>
          </a:xfrm>
          <a:prstGeom prst="parallelogram">
            <a:avLst>
              <a:gd name="adj" fmla="val 69728"/>
            </a:avLst>
          </a:prstGeom>
          <a:solidFill>
            <a:srgbClr val="E0B07E">
              <a:alpha val="42745"/>
            </a:srgbClr>
          </a:solidFill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4" name="Google Shape;404;p13"/>
          <p:cNvGraphicFramePr/>
          <p:nvPr/>
        </p:nvGraphicFramePr>
        <p:xfrm>
          <a:off x="2030112" y="217465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{64D67728-7B7F-40F0-88A3-ADE1FE079B87}</a:tableStyleId>
              </a:tblPr>
              <a:tblGrid>
                <a:gridCol w="13210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9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603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210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556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856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008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800" b="1" u="none" strike="noStrike" cap="none">
                          <a:solidFill>
                            <a:srgbClr val="000000"/>
                          </a:solidFill>
                        </a:rPr>
                        <a:t>계약 년도</a:t>
                      </a:r>
                      <a:endParaRPr sz="1800" b="1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B0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1" u="none" strike="noStrike" cap="none">
                          <a:solidFill>
                            <a:srgbClr val="000000"/>
                          </a:solidFill>
                        </a:rPr>
                        <a:t>15년 이전</a:t>
                      </a:r>
                      <a:endParaRPr sz="1500" b="1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B0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1" u="none" strike="noStrike" cap="none">
                          <a:solidFill>
                            <a:srgbClr val="000000"/>
                          </a:solidFill>
                        </a:rPr>
                        <a:t>16년</a:t>
                      </a:r>
                      <a:endParaRPr sz="1500" b="1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63500" marR="63500" marT="63500" marB="635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B0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1" u="none" strike="noStrike" cap="none">
                          <a:solidFill>
                            <a:srgbClr val="000000"/>
                          </a:solidFill>
                        </a:rPr>
                        <a:t>17년</a:t>
                      </a:r>
                      <a:endParaRPr sz="1500" b="1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63500" marR="63500" marT="63500" marB="635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B0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1" u="none" strike="noStrike" cap="none">
                          <a:solidFill>
                            <a:srgbClr val="000000"/>
                          </a:solidFill>
                        </a:rPr>
                        <a:t>18년</a:t>
                      </a:r>
                      <a:endParaRPr sz="1500" b="1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63500" marR="63500" marT="63500" marB="635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B08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u="none" strike="noStrike" cap="none">
                        <a:solidFill>
                          <a:srgbClr val="000000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b="1" u="none" strike="noStrike" cap="none">
                          <a:solidFill>
                            <a:srgbClr val="000000"/>
                          </a:solidFill>
                        </a:rPr>
                        <a:t>신규 고객</a:t>
                      </a:r>
                      <a:endParaRPr sz="1600" b="1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B0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08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800" b="1" u="none" strike="noStrike" cap="none">
                          <a:solidFill>
                            <a:srgbClr val="000000"/>
                          </a:solidFill>
                        </a:rPr>
                        <a:t>다운 년도</a:t>
                      </a:r>
                      <a:endParaRPr sz="1800" b="1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F4B08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1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0800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1" u="none" strike="noStrike" cap="none">
                          <a:solidFill>
                            <a:srgbClr val="000000"/>
                          </a:solidFill>
                        </a:rPr>
                        <a:t>15년</a:t>
                      </a:r>
                      <a:endParaRPr sz="1500" b="1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F4B0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1" u="none" strike="noStrike" cap="none">
                          <a:solidFill>
                            <a:srgbClr val="000000"/>
                          </a:solidFill>
                        </a:rPr>
                        <a:t>13058</a:t>
                      </a:r>
                      <a:endParaRPr sz="1800" b="1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>
                          <a:solidFill>
                            <a:srgbClr val="000000"/>
                          </a:solidFill>
                        </a:rPr>
                        <a:t>X</a:t>
                      </a:r>
                      <a:endParaRPr sz="18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>
                          <a:solidFill>
                            <a:srgbClr val="000000"/>
                          </a:solidFill>
                        </a:rPr>
                        <a:t>X</a:t>
                      </a:r>
                      <a:endParaRPr sz="18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>
                          <a:solidFill>
                            <a:srgbClr val="000000"/>
                          </a:solidFill>
                        </a:rPr>
                        <a:t>X</a:t>
                      </a:r>
                      <a:endParaRPr sz="18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b="1" u="none" strike="noStrike" cap="none">
                          <a:solidFill>
                            <a:srgbClr val="000000"/>
                          </a:solidFill>
                        </a:rPr>
                        <a:t>1022</a:t>
                      </a:r>
                      <a:endParaRPr sz="1600" b="1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63500" marR="63500" marT="63500" marB="63500"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9650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1" u="none" strike="noStrike" cap="none">
                          <a:solidFill>
                            <a:srgbClr val="000000"/>
                          </a:solidFill>
                        </a:rPr>
                        <a:t>16년</a:t>
                      </a:r>
                      <a:endParaRPr sz="1500" b="1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F4B0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>
                          <a:solidFill>
                            <a:srgbClr val="000000"/>
                          </a:solidFill>
                        </a:rPr>
                        <a:t>12271</a:t>
                      </a:r>
                      <a:endParaRPr sz="18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1" u="none" strike="noStrike" cap="none">
                          <a:solidFill>
                            <a:srgbClr val="000000"/>
                          </a:solidFill>
                        </a:rPr>
                        <a:t>18093</a:t>
                      </a:r>
                      <a:endParaRPr sz="1800" b="1" u="none" strike="noStrike" cap="none">
                        <a:solidFill>
                          <a:srgbClr val="000000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1" u="none" strike="noStrike" cap="none">
                          <a:solidFill>
                            <a:srgbClr val="000000"/>
                          </a:solidFill>
                        </a:rPr>
                        <a:t>(9276)</a:t>
                      </a:r>
                      <a:endParaRPr sz="1800" b="1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63500" marR="63500" marT="63500" marB="63500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>
                          <a:solidFill>
                            <a:srgbClr val="000000"/>
                          </a:solidFill>
                        </a:rPr>
                        <a:t>X</a:t>
                      </a:r>
                      <a:endParaRPr sz="18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>
                          <a:solidFill>
                            <a:srgbClr val="000000"/>
                          </a:solidFill>
                        </a:rPr>
                        <a:t>X</a:t>
                      </a:r>
                      <a:endParaRPr sz="18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b="1" u="none" strike="noStrike" cap="none">
                          <a:solidFill>
                            <a:srgbClr val="000000"/>
                          </a:solidFill>
                        </a:rPr>
                        <a:t>894</a:t>
                      </a:r>
                      <a:endParaRPr sz="1600" b="1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9650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1" u="none" strike="noStrike" cap="none">
                          <a:solidFill>
                            <a:srgbClr val="000000"/>
                          </a:solidFill>
                        </a:rPr>
                        <a:t>17년</a:t>
                      </a:r>
                      <a:endParaRPr sz="1500" b="1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F4B0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>
                          <a:solidFill>
                            <a:srgbClr val="000000"/>
                          </a:solidFill>
                        </a:rPr>
                        <a:t>5917</a:t>
                      </a:r>
                      <a:endParaRPr sz="18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1" u="none" strike="noStrike" cap="none">
                          <a:solidFill>
                            <a:srgbClr val="000000"/>
                          </a:solidFill>
                        </a:rPr>
                        <a:t>12287</a:t>
                      </a:r>
                      <a:endParaRPr sz="1800" b="1" u="none" strike="noStrike" cap="none">
                        <a:solidFill>
                          <a:srgbClr val="000000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1" u="none" strike="noStrike" cap="none">
                          <a:solidFill>
                            <a:srgbClr val="000000"/>
                          </a:solidFill>
                        </a:rPr>
                        <a:t>(7284)</a:t>
                      </a:r>
                      <a:endParaRPr sz="1800" b="1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63500" marR="63500" marT="63500" marB="63500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1" u="none" strike="noStrike" cap="none">
                          <a:solidFill>
                            <a:srgbClr val="000000"/>
                          </a:solidFill>
                        </a:rPr>
                        <a:t>7188</a:t>
                      </a:r>
                      <a:endParaRPr sz="1800" b="1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>
                          <a:solidFill>
                            <a:srgbClr val="000000"/>
                          </a:solidFill>
                        </a:rPr>
                        <a:t>X</a:t>
                      </a:r>
                      <a:endParaRPr sz="18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b="1" u="none" strike="noStrike" cap="none">
                          <a:solidFill>
                            <a:srgbClr val="000000"/>
                          </a:solidFill>
                        </a:rPr>
                        <a:t>765</a:t>
                      </a:r>
                      <a:endParaRPr sz="1600" b="1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29650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1" u="none" strike="noStrike" cap="none">
                          <a:solidFill>
                            <a:srgbClr val="000000"/>
                          </a:solidFill>
                        </a:rPr>
                        <a:t>18년</a:t>
                      </a:r>
                      <a:endParaRPr sz="1500" b="1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B0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>
                          <a:solidFill>
                            <a:srgbClr val="000000"/>
                          </a:solidFill>
                        </a:rPr>
                        <a:t>2921</a:t>
                      </a:r>
                      <a:endParaRPr sz="18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1" u="none" strike="noStrike" cap="none">
                          <a:solidFill>
                            <a:srgbClr val="000000"/>
                          </a:solidFill>
                        </a:rPr>
                        <a:t>6702</a:t>
                      </a:r>
                      <a:endParaRPr sz="1800" b="1" u="none" strike="noStrike" cap="none">
                        <a:solidFill>
                          <a:srgbClr val="000000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1" u="none" strike="noStrike" cap="none">
                          <a:solidFill>
                            <a:srgbClr val="000000"/>
                          </a:solidFill>
                        </a:rPr>
                        <a:t>(5179)</a:t>
                      </a:r>
                      <a:endParaRPr sz="1800" b="1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63500" marR="63500" marT="63500" marB="63500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>
                          <a:solidFill>
                            <a:srgbClr val="000000"/>
                          </a:solidFill>
                        </a:rPr>
                        <a:t>4402</a:t>
                      </a:r>
                      <a:endParaRPr sz="18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1" u="none" strike="noStrike" cap="none">
                          <a:solidFill>
                            <a:srgbClr val="000000"/>
                          </a:solidFill>
                        </a:rPr>
                        <a:t>8228</a:t>
                      </a:r>
                      <a:endParaRPr sz="1800" b="1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b="1" u="none" strike="noStrike" cap="none">
                          <a:solidFill>
                            <a:srgbClr val="000000"/>
                          </a:solidFill>
                        </a:rPr>
                        <a:t>596</a:t>
                      </a:r>
                      <a:endParaRPr sz="1600" b="1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296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b="1" u="none" strike="noStrike" cap="none">
                          <a:solidFill>
                            <a:srgbClr val="000000"/>
                          </a:solidFill>
                        </a:rPr>
                        <a:t>계약편수</a:t>
                      </a:r>
                      <a:endParaRPr sz="1600" b="1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B0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b="1" u="none" strike="noStrike" cap="none">
                          <a:solidFill>
                            <a:srgbClr val="000000"/>
                          </a:solidFill>
                        </a:rPr>
                        <a:t>45</a:t>
                      </a:r>
                      <a:endParaRPr sz="1600" b="1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b="1" u="none" strike="noStrike" cap="none">
                          <a:solidFill>
                            <a:srgbClr val="000000"/>
                          </a:solidFill>
                        </a:rPr>
                        <a:t>22</a:t>
                      </a:r>
                      <a:endParaRPr sz="1600" b="1" u="none" strike="noStrike" cap="none">
                        <a:solidFill>
                          <a:srgbClr val="000000"/>
                        </a:solidFill>
                      </a:endParaRPr>
                    </a:p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b="1" u="none" strike="noStrike" cap="none">
                          <a:solidFill>
                            <a:srgbClr val="000000"/>
                          </a:solidFill>
                        </a:rPr>
                        <a:t>(6)</a:t>
                      </a:r>
                      <a:endParaRPr sz="1600" b="1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b="1" u="none" strike="noStrike" cap="none">
                          <a:solidFill>
                            <a:srgbClr val="000000"/>
                          </a:solidFill>
                        </a:rPr>
                        <a:t>15</a:t>
                      </a:r>
                      <a:endParaRPr sz="1600" b="1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b="1" u="none" strike="noStrike" cap="none">
                          <a:solidFill>
                            <a:srgbClr val="000000"/>
                          </a:solidFill>
                        </a:rPr>
                        <a:t>12</a:t>
                      </a:r>
                      <a:endParaRPr sz="1600" b="1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05" name="Google Shape;405;p13"/>
          <p:cNvSpPr txBox="1"/>
          <p:nvPr/>
        </p:nvSpPr>
        <p:spPr>
          <a:xfrm>
            <a:off x="4055404" y="1710785"/>
            <a:ext cx="4089900" cy="39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7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배급영화에 따른 년도별 다운로드 수</a:t>
            </a:r>
            <a:endParaRPr sz="17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6" name="Google Shape;406;p13"/>
          <p:cNvSpPr txBox="1"/>
          <p:nvPr/>
        </p:nvSpPr>
        <p:spPr>
          <a:xfrm>
            <a:off x="5741175" y="6149352"/>
            <a:ext cx="4235400" cy="24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Char char="●"/>
            </a:pPr>
            <a:r>
              <a:rPr lang="en-US" sz="14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괄호 안의 숫자는 6개 영화에 대한 다운로드 수</a:t>
            </a:r>
            <a:endParaRPr sz="14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7" name="Google Shape;407;p13"/>
          <p:cNvSpPr txBox="1"/>
          <p:nvPr/>
        </p:nvSpPr>
        <p:spPr>
          <a:xfrm>
            <a:off x="684595" y="985849"/>
            <a:ext cx="10465565" cy="396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8" name="Google Shape;408;p13"/>
          <p:cNvSpPr/>
          <p:nvPr/>
        </p:nvSpPr>
        <p:spPr>
          <a:xfrm>
            <a:off x="654480" y="172440"/>
            <a:ext cx="4058922" cy="461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strike="noStrike">
                <a:solidFill>
                  <a:srgbClr val="D8D8D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03 </a:t>
            </a:r>
            <a:r>
              <a:rPr lang="en-US" sz="2400" b="1" strike="noStrike">
                <a:solidFill>
                  <a:srgbClr val="E0B07E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 분석결과 – 다운로드 수</a:t>
            </a:r>
            <a:endParaRPr sz="2400" b="1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p13"/>
          <p:cNvSpPr/>
          <p:nvPr/>
        </p:nvSpPr>
        <p:spPr>
          <a:xfrm rot="10800000" flipH="1">
            <a:off x="514800" y="633960"/>
            <a:ext cx="11264040" cy="324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 cap="flat" cmpd="sng">
            <a:solidFill>
              <a:srgbClr val="E1E1E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410" name="Google Shape;410;p13"/>
          <p:cNvSpPr txBox="1"/>
          <p:nvPr/>
        </p:nvSpPr>
        <p:spPr>
          <a:xfrm>
            <a:off x="657720" y="803694"/>
            <a:ext cx="10239666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새로 배급된 영화의 경우 당 해 다운 수가 많고</a:t>
            </a:r>
            <a:endParaRPr sz="20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특징적으로 </a:t>
            </a:r>
            <a:r>
              <a:rPr lang="en-US" sz="2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16년도에 계약한 6개 영화의 다운 수가 많다</a:t>
            </a:r>
            <a:endParaRPr sz="20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14"/>
          <p:cNvSpPr/>
          <p:nvPr/>
        </p:nvSpPr>
        <p:spPr>
          <a:xfrm>
            <a:off x="657720" y="172440"/>
            <a:ext cx="7081686" cy="461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strike="noStrike">
                <a:solidFill>
                  <a:srgbClr val="D8D8D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04</a:t>
            </a:r>
            <a:r>
              <a:rPr lang="en-US" sz="2400" b="1" strike="noStrike">
                <a:solidFill>
                  <a:srgbClr val="E0B07E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r>
              <a:rPr lang="en-US" sz="2700" b="1" strike="noStrike">
                <a:solidFill>
                  <a:srgbClr val="3C78D8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1" strike="noStrike">
                <a:solidFill>
                  <a:srgbClr val="E0B07E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분석결과 </a:t>
            </a:r>
            <a:r>
              <a:rPr lang="en-US" sz="2400" b="1">
                <a:solidFill>
                  <a:srgbClr val="E0B07E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1</a:t>
            </a:r>
            <a:r>
              <a:rPr lang="en-US" sz="2400" b="1" strike="noStrike">
                <a:solidFill>
                  <a:srgbClr val="E0B07E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– 다운 횟수와 선호 영화 분석</a:t>
            </a:r>
            <a:endParaRPr sz="2400" b="1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6" name="Google Shape;416;p14"/>
          <p:cNvSpPr/>
          <p:nvPr/>
        </p:nvSpPr>
        <p:spPr>
          <a:xfrm rot="10800000" flipH="1">
            <a:off x="514800" y="633960"/>
            <a:ext cx="11264040" cy="324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 cap="flat" cmpd="sng">
            <a:solidFill>
              <a:srgbClr val="E1E1E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417" name="Google Shape;417;p14"/>
          <p:cNvSpPr txBox="1"/>
          <p:nvPr/>
        </p:nvSpPr>
        <p:spPr>
          <a:xfrm>
            <a:off x="657720" y="803694"/>
            <a:ext cx="11121120" cy="384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영화 다운로드 경향성에 따른 고객들의 선호 영화를 분석해 본 결과 16년 계약 영화 6편의 수요가 많음 </a:t>
            </a:r>
            <a:endParaRPr/>
          </a:p>
        </p:txBody>
      </p:sp>
      <p:grpSp>
        <p:nvGrpSpPr>
          <p:cNvPr id="418" name="Google Shape;418;p14"/>
          <p:cNvGrpSpPr/>
          <p:nvPr/>
        </p:nvGrpSpPr>
        <p:grpSpPr>
          <a:xfrm>
            <a:off x="1021328" y="1869454"/>
            <a:ext cx="9993749" cy="2503790"/>
            <a:chOff x="1021328" y="1869453"/>
            <a:chExt cx="9993749" cy="3206915"/>
          </a:xfrm>
        </p:grpSpPr>
        <p:pic>
          <p:nvPicPr>
            <p:cNvPr id="419" name="Google Shape;419;p1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861964" y="1907555"/>
              <a:ext cx="4153113" cy="31688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0" name="Google Shape;420;p14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021328" y="1869453"/>
              <a:ext cx="4045158" cy="32069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1" name="Google Shape;421;p14"/>
            <p:cNvSpPr/>
            <p:nvPr/>
          </p:nvSpPr>
          <p:spPr>
            <a:xfrm>
              <a:off x="2083326" y="3491961"/>
              <a:ext cx="669303" cy="650450"/>
            </a:xfrm>
            <a:prstGeom prst="ellipse">
              <a:avLst/>
            </a:prstGeom>
            <a:noFill/>
            <a:ln w="28575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22" name="Google Shape;422;p14"/>
            <p:cNvCxnSpPr/>
            <p:nvPr/>
          </p:nvCxnSpPr>
          <p:spPr>
            <a:xfrm>
              <a:off x="2752629" y="3837738"/>
              <a:ext cx="820130" cy="196934"/>
            </a:xfrm>
            <a:prstGeom prst="straightConnector1">
              <a:avLst/>
            </a:prstGeom>
            <a:noFill/>
            <a:ln w="9525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23" name="Google Shape;423;p14"/>
            <p:cNvSpPr/>
            <p:nvPr/>
          </p:nvSpPr>
          <p:spPr>
            <a:xfrm>
              <a:off x="9334111" y="2315182"/>
              <a:ext cx="669303" cy="650450"/>
            </a:xfrm>
            <a:prstGeom prst="ellipse">
              <a:avLst/>
            </a:prstGeom>
            <a:noFill/>
            <a:ln w="28575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24" name="Google Shape;424;p14"/>
          <p:cNvSpPr/>
          <p:nvPr/>
        </p:nvSpPr>
        <p:spPr>
          <a:xfrm>
            <a:off x="1764827" y="1431757"/>
            <a:ext cx="2558160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시간에 따른 다운로드 횟수</a:t>
            </a:r>
            <a:endParaRPr sz="14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5" name="Google Shape;425;p14"/>
          <p:cNvSpPr/>
          <p:nvPr/>
        </p:nvSpPr>
        <p:spPr>
          <a:xfrm>
            <a:off x="7659440" y="1450611"/>
            <a:ext cx="2558160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영화별 다운로드 횟수</a:t>
            </a:r>
            <a:endParaRPr sz="14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6" name="Google Shape;426;p14"/>
          <p:cNvSpPr txBox="1"/>
          <p:nvPr/>
        </p:nvSpPr>
        <p:spPr>
          <a:xfrm>
            <a:off x="3601040" y="3411958"/>
            <a:ext cx="120108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2016년에 </a:t>
            </a:r>
            <a:endParaRPr sz="12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다운로드 급증</a:t>
            </a:r>
            <a:endParaRPr/>
          </a:p>
        </p:txBody>
      </p:sp>
      <p:grpSp>
        <p:nvGrpSpPr>
          <p:cNvPr id="427" name="Google Shape;427;p14"/>
          <p:cNvGrpSpPr/>
          <p:nvPr/>
        </p:nvGrpSpPr>
        <p:grpSpPr>
          <a:xfrm>
            <a:off x="1665402" y="4723500"/>
            <a:ext cx="8861196" cy="1833026"/>
            <a:chOff x="942680" y="4737456"/>
            <a:chExt cx="8861196" cy="1833026"/>
          </a:xfrm>
        </p:grpSpPr>
        <p:sp>
          <p:nvSpPr>
            <p:cNvPr id="428" name="Google Shape;428;p14"/>
            <p:cNvSpPr txBox="1"/>
            <p:nvPr/>
          </p:nvSpPr>
          <p:spPr>
            <a:xfrm>
              <a:off x="1168238" y="5462076"/>
              <a:ext cx="3249017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다운 수가 많은 6개의 영화:</a:t>
              </a:r>
              <a:endParaRPr/>
            </a:p>
          </p:txBody>
        </p:sp>
        <p:sp>
          <p:nvSpPr>
            <p:cNvPr id="429" name="Google Shape;429;p14"/>
            <p:cNvSpPr txBox="1"/>
            <p:nvPr/>
          </p:nvSpPr>
          <p:spPr>
            <a:xfrm>
              <a:off x="4605794" y="4775164"/>
              <a:ext cx="4728317" cy="17543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1. Straight Outta Compton 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2. Hotel Transylvania 2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3. The Martian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4. Spectre</a:t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5. The Peanuts Movie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6. The Hunger Games: Mockingjay - Part 2</a:t>
              </a:r>
              <a:endParaRPr/>
            </a:p>
          </p:txBody>
        </p:sp>
        <p:sp>
          <p:nvSpPr>
            <p:cNvPr id="430" name="Google Shape;430;p14"/>
            <p:cNvSpPr/>
            <p:nvPr/>
          </p:nvSpPr>
          <p:spPr>
            <a:xfrm>
              <a:off x="942680" y="4737456"/>
              <a:ext cx="8861196" cy="1833026"/>
            </a:xfrm>
            <a:prstGeom prst="rect">
              <a:avLst/>
            </a:pr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5" name="Google Shape;435;p15"/>
          <p:cNvGrpSpPr/>
          <p:nvPr/>
        </p:nvGrpSpPr>
        <p:grpSpPr>
          <a:xfrm>
            <a:off x="2085775" y="1657507"/>
            <a:ext cx="7526478" cy="4962063"/>
            <a:chOff x="2505099" y="1350642"/>
            <a:chExt cx="9740263" cy="5811704"/>
          </a:xfrm>
        </p:grpSpPr>
        <p:pic>
          <p:nvPicPr>
            <p:cNvPr id="436" name="Google Shape;436;p15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505100" y="1350642"/>
              <a:ext cx="3532524" cy="24639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7" name="Google Shape;437;p15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8489789" y="1350642"/>
              <a:ext cx="3755573" cy="24612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8" name="Google Shape;438;p15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2505099" y="4833973"/>
              <a:ext cx="9740262" cy="232837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39" name="Google Shape;439;p15"/>
          <p:cNvSpPr/>
          <p:nvPr/>
        </p:nvSpPr>
        <p:spPr>
          <a:xfrm>
            <a:off x="657720" y="172440"/>
            <a:ext cx="5523480" cy="461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strike="noStrike">
                <a:solidFill>
                  <a:srgbClr val="D8D8D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04</a:t>
            </a:r>
            <a:r>
              <a:rPr lang="en-US" sz="2400" b="1" strike="noStrike">
                <a:solidFill>
                  <a:srgbClr val="E0B07E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r>
              <a:rPr lang="en-US" sz="2700" b="1" strike="noStrike">
                <a:solidFill>
                  <a:srgbClr val="3C78D8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1" strike="noStrike">
                <a:solidFill>
                  <a:srgbClr val="E0B07E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분석결과 2 – 고객층 특성 파악</a:t>
            </a:r>
            <a:endParaRPr sz="2400" b="1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0" name="Google Shape;440;p15"/>
          <p:cNvSpPr/>
          <p:nvPr/>
        </p:nvSpPr>
        <p:spPr>
          <a:xfrm rot="10800000" flipH="1">
            <a:off x="514800" y="633960"/>
            <a:ext cx="11264040" cy="324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 cap="flat" cmpd="sng">
            <a:solidFill>
              <a:srgbClr val="E1E1E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441" name="Google Shape;441;p15"/>
          <p:cNvSpPr txBox="1"/>
          <p:nvPr/>
        </p:nvSpPr>
        <p:spPr>
          <a:xfrm>
            <a:off x="657720" y="803694"/>
            <a:ext cx="10004982" cy="384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이용자들의 특성에 따른 다운 횟수 및 선호 영화를 파악한 결과 유의미한 패턴을 찾지 못함</a:t>
            </a:r>
            <a:endParaRPr/>
          </a:p>
        </p:txBody>
      </p:sp>
      <p:sp>
        <p:nvSpPr>
          <p:cNvPr id="442" name="Google Shape;442;p15"/>
          <p:cNvSpPr/>
          <p:nvPr/>
        </p:nvSpPr>
        <p:spPr>
          <a:xfrm>
            <a:off x="2167930" y="1320292"/>
            <a:ext cx="2558160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고객들의 </a:t>
            </a:r>
            <a:r>
              <a:rPr lang="en-US" sz="1400" b="1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결혼 유무</a:t>
            </a:r>
            <a:endParaRPr sz="14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3" name="Google Shape;443;p15"/>
          <p:cNvSpPr/>
          <p:nvPr/>
        </p:nvSpPr>
        <p:spPr>
          <a:xfrm>
            <a:off x="6882173" y="1292552"/>
            <a:ext cx="2558160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이용자 남녀 비율</a:t>
            </a:r>
            <a:endParaRPr sz="14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4" name="Google Shape;444;p15"/>
          <p:cNvSpPr/>
          <p:nvPr/>
        </p:nvSpPr>
        <p:spPr>
          <a:xfrm>
            <a:off x="4569933" y="4263896"/>
            <a:ext cx="2558160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이용자 거주지 현황</a:t>
            </a:r>
            <a:endParaRPr sz="14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8cd3b51620_0_0"/>
          <p:cNvSpPr/>
          <p:nvPr/>
        </p:nvSpPr>
        <p:spPr>
          <a:xfrm>
            <a:off x="657720" y="172440"/>
            <a:ext cx="5523600" cy="46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strike="noStrike">
                <a:solidFill>
                  <a:srgbClr val="D8D8D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04</a:t>
            </a:r>
            <a:r>
              <a:rPr lang="en-US" sz="2400" b="1" strike="noStrike">
                <a:solidFill>
                  <a:srgbClr val="E0B07E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r>
              <a:rPr lang="en-US" sz="2700" b="1" strike="noStrike">
                <a:solidFill>
                  <a:srgbClr val="3C78D8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1" strike="noStrike">
                <a:solidFill>
                  <a:srgbClr val="E0B07E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분석결과 2 – 고객층 특성 파악</a:t>
            </a:r>
            <a:endParaRPr sz="2400" b="1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0" name="Google Shape;450;g8cd3b51620_0_0"/>
          <p:cNvSpPr/>
          <p:nvPr/>
        </p:nvSpPr>
        <p:spPr>
          <a:xfrm rot="10800000" flipH="1">
            <a:off x="514800" y="633960"/>
            <a:ext cx="11264022" cy="324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 cap="flat" cmpd="sng">
            <a:solidFill>
              <a:srgbClr val="E1E1E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451" name="Google Shape;451;g8cd3b51620_0_0"/>
          <p:cNvSpPr txBox="1"/>
          <p:nvPr/>
        </p:nvSpPr>
        <p:spPr>
          <a:xfrm>
            <a:off x="657720" y="803694"/>
            <a:ext cx="10005000" cy="3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b="1">
                <a:solidFill>
                  <a:schemeClr val="lt1"/>
                </a:solidFill>
              </a:rPr>
              <a:t>미혼 남녀가 많이 본 영화 목록이 상이해 분석을 시행하였으나 유의미한 결과를 찾지 못함</a:t>
            </a:r>
            <a:endParaRPr/>
          </a:p>
        </p:txBody>
      </p:sp>
      <p:sp>
        <p:nvSpPr>
          <p:cNvPr id="452" name="Google Shape;452;g8cd3b51620_0_0"/>
          <p:cNvSpPr/>
          <p:nvPr/>
        </p:nvSpPr>
        <p:spPr>
          <a:xfrm>
            <a:off x="1819674" y="1297800"/>
            <a:ext cx="3002400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미혼 여성 다운로드 상위 5개 영화</a:t>
            </a:r>
            <a:endParaRPr sz="14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3" name="Google Shape;453;g8cd3b51620_0_0"/>
          <p:cNvSpPr txBox="1"/>
          <p:nvPr/>
        </p:nvSpPr>
        <p:spPr>
          <a:xfrm>
            <a:off x="1353875" y="1694052"/>
            <a:ext cx="4728300" cy="14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</a:rPr>
              <a:t>1. Moana</a:t>
            </a:r>
            <a:endParaRPr sz="18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</a:rPr>
              <a:t>2. Doctor Strange </a:t>
            </a:r>
            <a:endParaRPr sz="1800">
              <a:solidFill>
                <a:schemeClr val="lt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</a:rPr>
              <a:t>3. Hidden Figures</a:t>
            </a:r>
            <a:endParaRPr sz="18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</a:rPr>
              <a:t>4. Trolls</a:t>
            </a:r>
            <a:endParaRPr sz="1800">
              <a:solidFill>
                <a:schemeClr val="lt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</a:rPr>
              <a:t>5. Spectre</a:t>
            </a:r>
            <a:endParaRPr/>
          </a:p>
        </p:txBody>
      </p:sp>
      <p:sp>
        <p:nvSpPr>
          <p:cNvPr id="454" name="Google Shape;454;g8cd3b51620_0_0"/>
          <p:cNvSpPr/>
          <p:nvPr/>
        </p:nvSpPr>
        <p:spPr>
          <a:xfrm>
            <a:off x="1224700" y="1354788"/>
            <a:ext cx="9573000" cy="1884300"/>
          </a:xfrm>
          <a:prstGeom prst="rect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5" name="Google Shape;455;g8cd3b51620_0_0"/>
          <p:cNvSpPr txBox="1"/>
          <p:nvPr/>
        </p:nvSpPr>
        <p:spPr>
          <a:xfrm>
            <a:off x="6181325" y="1694052"/>
            <a:ext cx="4728300" cy="14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</a:rPr>
              <a:t>1.  American Sniper</a:t>
            </a:r>
            <a:endParaRPr sz="18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</a:rPr>
              <a:t>2.  Avengers: Age of Ultron</a:t>
            </a:r>
            <a:endParaRPr sz="1800">
              <a:solidFill>
                <a:schemeClr val="lt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</a:rPr>
              <a:t>3. coco</a:t>
            </a:r>
            <a:endParaRPr sz="18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</a:rPr>
              <a:t>4. Jumanji: Welcome to the Jungle</a:t>
            </a:r>
            <a:endParaRPr sz="1800">
              <a:solidFill>
                <a:schemeClr val="lt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</a:rPr>
              <a:t>5. The Hobbit: The Battle of the Five Armies</a:t>
            </a:r>
            <a:endParaRPr sz="1800">
              <a:solidFill>
                <a:schemeClr val="lt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</a:endParaRPr>
          </a:p>
        </p:txBody>
      </p:sp>
      <p:sp>
        <p:nvSpPr>
          <p:cNvPr id="456" name="Google Shape;456;g8cd3b51620_0_0"/>
          <p:cNvSpPr/>
          <p:nvPr/>
        </p:nvSpPr>
        <p:spPr>
          <a:xfrm>
            <a:off x="6794099" y="1308713"/>
            <a:ext cx="3002400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미혼 남성 다운로드 상위 5개 영화</a:t>
            </a:r>
            <a:endParaRPr sz="14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457" name="Google Shape;457;g8cd3b51620_0_0"/>
          <p:cNvGraphicFramePr/>
          <p:nvPr/>
        </p:nvGraphicFramePr>
        <p:xfrm>
          <a:off x="1353875" y="330518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{C0E4D460-295D-4C49-BA9E-18194B9DFEF9}</a:tableStyleId>
              </a:tblPr>
              <a:tblGrid>
                <a:gridCol w="1444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90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805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  <a:latin typeface="Candara"/>
                        <a:ea typeface="Candara"/>
                        <a:cs typeface="Candara"/>
                        <a:sym typeface="Candar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미혼 여성 다운로드 상위 5개 영화</a:t>
                      </a:r>
                      <a:endParaRPr>
                        <a:solidFill>
                          <a:srgbClr val="FFFFFF"/>
                        </a:solidFill>
                        <a:latin typeface="Candara"/>
                        <a:ea typeface="Candara"/>
                        <a:cs typeface="Candara"/>
                        <a:sym typeface="Candar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미혼 남성 다운로드 상위 5개 영화</a:t>
                      </a:r>
                      <a:endParaRPr>
                        <a:solidFill>
                          <a:srgbClr val="FFFFFF"/>
                        </a:solidFill>
                        <a:latin typeface="Candara"/>
                        <a:ea typeface="Candara"/>
                        <a:cs typeface="Candara"/>
                        <a:sym typeface="Candara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solidFill>
                            <a:srgbClr val="FFFFFF"/>
                          </a:solidFill>
                          <a:latin typeface="Candara"/>
                          <a:ea typeface="Candara"/>
                          <a:cs typeface="Candara"/>
                          <a:sym typeface="Candara"/>
                        </a:rPr>
                        <a:t>영화 등급</a:t>
                      </a:r>
                      <a:endParaRPr b="1">
                        <a:solidFill>
                          <a:srgbClr val="FFFFFF"/>
                        </a:solidFill>
                        <a:latin typeface="Candara"/>
                        <a:ea typeface="Candara"/>
                        <a:cs typeface="Candara"/>
                        <a:sym typeface="Candar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FFFFFF"/>
                          </a:solidFill>
                          <a:latin typeface="Candara"/>
                          <a:ea typeface="Candara"/>
                          <a:cs typeface="Candara"/>
                          <a:sym typeface="Candara"/>
                        </a:rPr>
                        <a:t>PG-13: 2개, PG: 3개</a:t>
                      </a:r>
                      <a:endParaRPr>
                        <a:solidFill>
                          <a:srgbClr val="FFFFFF"/>
                        </a:solidFill>
                        <a:latin typeface="Candara"/>
                        <a:ea typeface="Candara"/>
                        <a:cs typeface="Candara"/>
                        <a:sym typeface="Candar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FFFFFF"/>
                          </a:solidFill>
                          <a:latin typeface="Candara"/>
                          <a:ea typeface="Candara"/>
                          <a:cs typeface="Candara"/>
                          <a:sym typeface="Candara"/>
                        </a:rPr>
                        <a:t>PG-13: 3개, PG: 1개, R: 1개</a:t>
                      </a:r>
                      <a:endParaRPr>
                        <a:solidFill>
                          <a:srgbClr val="FFFFFF"/>
                        </a:solidFill>
                        <a:latin typeface="Candara"/>
                        <a:ea typeface="Candara"/>
                        <a:cs typeface="Candara"/>
                        <a:sym typeface="Candara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2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solidFill>
                            <a:srgbClr val="FFFFFF"/>
                          </a:solidFill>
                          <a:latin typeface="Candara"/>
                          <a:ea typeface="Candara"/>
                          <a:cs typeface="Candara"/>
                          <a:sym typeface="Candara"/>
                        </a:rPr>
                        <a:t>영화 평점</a:t>
                      </a:r>
                      <a:endParaRPr b="1">
                        <a:solidFill>
                          <a:srgbClr val="FFFFFF"/>
                        </a:solidFill>
                        <a:latin typeface="Candara"/>
                        <a:ea typeface="Candara"/>
                        <a:cs typeface="Candara"/>
                        <a:sym typeface="Candar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FFFFFF"/>
                          </a:solidFill>
                          <a:latin typeface="Candara"/>
                          <a:ea typeface="Candara"/>
                          <a:cs typeface="Candara"/>
                          <a:sym typeface="Candara"/>
                        </a:rPr>
                        <a:t> 7.24</a:t>
                      </a:r>
                      <a:endParaRPr>
                        <a:solidFill>
                          <a:srgbClr val="FFFFFF"/>
                        </a:solidFill>
                        <a:latin typeface="Candara"/>
                        <a:ea typeface="Candara"/>
                        <a:cs typeface="Candara"/>
                        <a:sym typeface="Candar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FFFFFF"/>
                          </a:solidFill>
                          <a:latin typeface="Candara"/>
                          <a:ea typeface="Candara"/>
                          <a:cs typeface="Candara"/>
                          <a:sym typeface="Candara"/>
                        </a:rPr>
                        <a:t>7.46</a:t>
                      </a:r>
                      <a:endParaRPr>
                        <a:solidFill>
                          <a:srgbClr val="FFFFFF"/>
                        </a:solidFill>
                        <a:latin typeface="Candara"/>
                        <a:ea typeface="Candara"/>
                        <a:cs typeface="Candara"/>
                        <a:sym typeface="Candara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2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solidFill>
                            <a:srgbClr val="FFFFFF"/>
                          </a:solidFill>
                          <a:latin typeface="Candara"/>
                          <a:ea typeface="Candara"/>
                          <a:cs typeface="Candara"/>
                          <a:sym typeface="Candara"/>
                        </a:rPr>
                        <a:t>비평가 리뷰 수</a:t>
                      </a:r>
                      <a:endParaRPr b="1">
                        <a:solidFill>
                          <a:srgbClr val="FFFFFF"/>
                        </a:solidFill>
                        <a:latin typeface="Candara"/>
                        <a:ea typeface="Candara"/>
                        <a:cs typeface="Candara"/>
                        <a:sym typeface="Candar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FFFFFF"/>
                          </a:solidFill>
                          <a:latin typeface="Candara"/>
                          <a:ea typeface="Candara"/>
                          <a:cs typeface="Candara"/>
                          <a:sym typeface="Candara"/>
                        </a:rPr>
                        <a:t>437</a:t>
                      </a:r>
                      <a:endParaRPr>
                        <a:solidFill>
                          <a:srgbClr val="FFFFFF"/>
                        </a:solidFill>
                        <a:latin typeface="Candara"/>
                        <a:ea typeface="Candara"/>
                        <a:cs typeface="Candara"/>
                        <a:sym typeface="Candar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FFFFFF"/>
                          </a:solidFill>
                          <a:latin typeface="Candara"/>
                          <a:ea typeface="Candara"/>
                          <a:cs typeface="Candara"/>
                          <a:sym typeface="Candara"/>
                        </a:rPr>
                        <a:t>470</a:t>
                      </a:r>
                      <a:endParaRPr>
                        <a:solidFill>
                          <a:srgbClr val="FFFFFF"/>
                        </a:solidFill>
                        <a:latin typeface="Candara"/>
                        <a:ea typeface="Candara"/>
                        <a:cs typeface="Candara"/>
                        <a:sym typeface="Candara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2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solidFill>
                            <a:srgbClr val="FFFFFF"/>
                          </a:solidFill>
                          <a:latin typeface="Candara"/>
                          <a:ea typeface="Candara"/>
                          <a:cs typeface="Candara"/>
                          <a:sym typeface="Candara"/>
                        </a:rPr>
                        <a:t>제작비</a:t>
                      </a:r>
                      <a:endParaRPr b="1">
                        <a:solidFill>
                          <a:srgbClr val="FFFFFF"/>
                        </a:solidFill>
                        <a:latin typeface="Candara"/>
                        <a:ea typeface="Candara"/>
                        <a:cs typeface="Candara"/>
                        <a:sym typeface="Candar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FFFFFF"/>
                          </a:solidFill>
                          <a:latin typeface="Candara"/>
                          <a:ea typeface="Candara"/>
                          <a:cs typeface="Candara"/>
                          <a:sym typeface="Candara"/>
                        </a:rPr>
                        <a:t>약 1.4억 달러</a:t>
                      </a:r>
                      <a:endParaRPr>
                        <a:solidFill>
                          <a:srgbClr val="FFFFFF"/>
                        </a:solidFill>
                        <a:latin typeface="Candara"/>
                        <a:ea typeface="Candara"/>
                        <a:cs typeface="Candara"/>
                        <a:sym typeface="Candar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FFFFFF"/>
                          </a:solidFill>
                          <a:latin typeface="Candara"/>
                          <a:ea typeface="Candara"/>
                          <a:cs typeface="Candara"/>
                          <a:sym typeface="Candara"/>
                        </a:rPr>
                        <a:t>  약 1.6억 달러</a:t>
                      </a:r>
                      <a:endParaRPr>
                        <a:solidFill>
                          <a:srgbClr val="FFFFFF"/>
                        </a:solidFill>
                        <a:latin typeface="Candara"/>
                        <a:ea typeface="Candara"/>
                        <a:cs typeface="Candara"/>
                        <a:sym typeface="Candara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2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solidFill>
                            <a:srgbClr val="FFFFFF"/>
                          </a:solidFill>
                          <a:latin typeface="Candara"/>
                          <a:ea typeface="Candara"/>
                          <a:cs typeface="Candara"/>
                          <a:sym typeface="Candara"/>
                        </a:rPr>
                        <a:t>미국 매출액</a:t>
                      </a:r>
                      <a:endParaRPr b="1">
                        <a:solidFill>
                          <a:srgbClr val="FFFFFF"/>
                        </a:solidFill>
                        <a:latin typeface="Candara"/>
                        <a:ea typeface="Candara"/>
                        <a:cs typeface="Candara"/>
                        <a:sym typeface="Candar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FFFFFF"/>
                          </a:solidFill>
                          <a:latin typeface="Candara"/>
                          <a:ea typeface="Candara"/>
                          <a:cs typeface="Candara"/>
                          <a:sym typeface="Candara"/>
                        </a:rPr>
                        <a:t>약 2억 달러</a:t>
                      </a:r>
                      <a:endParaRPr>
                        <a:solidFill>
                          <a:srgbClr val="FFFFFF"/>
                        </a:solidFill>
                        <a:latin typeface="Candara"/>
                        <a:ea typeface="Candara"/>
                        <a:cs typeface="Candara"/>
                        <a:sym typeface="Candar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FFFFFF"/>
                          </a:solidFill>
                          <a:latin typeface="Candara"/>
                          <a:ea typeface="Candara"/>
                          <a:cs typeface="Candara"/>
                          <a:sym typeface="Candara"/>
                        </a:rPr>
                        <a:t>약 3.3억 달러</a:t>
                      </a:r>
                      <a:endParaRPr>
                        <a:solidFill>
                          <a:srgbClr val="FFFFFF"/>
                        </a:solidFill>
                        <a:latin typeface="Candara"/>
                        <a:ea typeface="Candara"/>
                        <a:cs typeface="Candara"/>
                        <a:sym typeface="Candara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9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solidFill>
                            <a:srgbClr val="FFFFFF"/>
                          </a:solidFill>
                          <a:latin typeface="Candara"/>
                          <a:ea typeface="Candara"/>
                          <a:cs typeface="Candara"/>
                          <a:sym typeface="Candara"/>
                        </a:rPr>
                        <a:t>장르</a:t>
                      </a:r>
                      <a:endParaRPr b="1">
                        <a:solidFill>
                          <a:srgbClr val="FFFFFF"/>
                        </a:solidFill>
                        <a:latin typeface="Candara"/>
                        <a:ea typeface="Candara"/>
                        <a:cs typeface="Candara"/>
                        <a:sym typeface="Candar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>
                          <a:solidFill>
                            <a:srgbClr val="FFFFFF"/>
                          </a:solidFill>
                        </a:rPr>
                        <a:t>Adventure: 4개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>
                          <a:solidFill>
                            <a:srgbClr val="FFFFFF"/>
                          </a:solidFill>
                        </a:rPr>
                        <a:t>Fantasy: 3개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FFFFFF"/>
                          </a:solidFill>
                        </a:rPr>
                        <a:t>Action/Animation/Comedy/Family/Musical: 2개</a:t>
                      </a:r>
                      <a:endParaRPr>
                        <a:solidFill>
                          <a:srgbClr val="FFFFFF"/>
                        </a:solidFill>
                        <a:latin typeface="Candara"/>
                        <a:ea typeface="Candara"/>
                        <a:cs typeface="Candara"/>
                        <a:sym typeface="Candar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FFFFFF"/>
                          </a:solidFill>
                          <a:latin typeface="Candara"/>
                          <a:ea typeface="Candara"/>
                          <a:cs typeface="Candara"/>
                          <a:sym typeface="Candara"/>
                        </a:rPr>
                        <a:t>Adventure: 4개</a:t>
                      </a:r>
                      <a:endParaRPr>
                        <a:solidFill>
                          <a:srgbClr val="FFFFFF"/>
                        </a:solidFill>
                        <a:latin typeface="Candara"/>
                        <a:ea typeface="Candara"/>
                        <a:cs typeface="Candara"/>
                        <a:sym typeface="Candara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FFFFFF"/>
                          </a:solidFill>
                          <a:latin typeface="Candara"/>
                          <a:ea typeface="Candara"/>
                          <a:cs typeface="Candara"/>
                          <a:sym typeface="Candara"/>
                        </a:rPr>
                        <a:t>Action / Fantasy: 3개</a:t>
                      </a:r>
                      <a:endParaRPr>
                        <a:solidFill>
                          <a:srgbClr val="FFFFFF"/>
                        </a:solidFill>
                        <a:latin typeface="Candara"/>
                        <a:ea typeface="Candara"/>
                        <a:cs typeface="Candara"/>
                        <a:sym typeface="Candara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16"/>
          <p:cNvSpPr/>
          <p:nvPr/>
        </p:nvSpPr>
        <p:spPr>
          <a:xfrm>
            <a:off x="1072080" y="4147920"/>
            <a:ext cx="4373640" cy="3058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u="sng" strike="noStrike"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rPr>
              <a:t>신규고객 </a:t>
            </a:r>
            <a:endParaRPr sz="18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strike="noStrike"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rPr>
              <a:t>-가장 높은 구독 연장률을 보인 40대를 신규 고객으로 끌어들이는 방향 추구</a:t>
            </a:r>
            <a:endParaRPr sz="16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u="sng" strike="noStrike"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rPr>
              <a:t>기존고객</a:t>
            </a:r>
            <a:endParaRPr sz="18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strike="noStrike"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rPr>
              <a:t>-자사의 주 수입층 고객인  40대 고객들의 구독 연장을 유지하기 위해서 추후 영화를 계약할 때 40대 고객들의 취향에 맞는 영화를 고려하여 계약을 할 예정 </a:t>
            </a:r>
            <a:endParaRPr sz="16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3" name="Google Shape;463;p16"/>
          <p:cNvSpPr/>
          <p:nvPr/>
        </p:nvSpPr>
        <p:spPr>
          <a:xfrm>
            <a:off x="440280" y="726120"/>
            <a:ext cx="11413440" cy="4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b="1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연령대별 평균 구독 개월 수와 12세 미만 자녀 여부 수를 분석하여 고객의 구독 패턴을 파악</a:t>
            </a:r>
            <a:endParaRPr sz="19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4" name="Google Shape;464;p16"/>
          <p:cNvSpPr/>
          <p:nvPr/>
        </p:nvSpPr>
        <p:spPr>
          <a:xfrm>
            <a:off x="6619680" y="4111200"/>
            <a:ext cx="4500360" cy="3058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u="sng" strike="noStrike"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rPr>
              <a:t>영화 다운로드 횟수</a:t>
            </a:r>
            <a:r>
              <a:rPr lang="en-US" sz="1600" b="1" strike="noStrike"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rPr>
              <a:t> </a:t>
            </a:r>
            <a:endParaRPr sz="16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strike="noStrike"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rPr>
              <a:t>-고객들의 자사 서비스에 대한 충성도를 보여주는 지표로 활용</a:t>
            </a:r>
            <a:endParaRPr sz="16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u="sng" strike="noStrike"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rPr>
              <a:t>기존고객</a:t>
            </a:r>
            <a:endParaRPr sz="18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strike="noStrike"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rPr>
              <a:t>-12세 이하 아이가 있는 고객이 없는 고객보다 평균 다운로드 횟수가  많은 것을 확인</a:t>
            </a:r>
            <a:endParaRPr sz="16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strike="noStrike"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rPr>
              <a:t>-아이가 있는 고객에게 흥미를 줄 수 있는 영화의 판권을 계약할 필요 </a:t>
            </a:r>
            <a:endParaRPr sz="16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65" name="Google Shape;465;p16"/>
          <p:cNvPicPr preferRelativeResize="0"/>
          <p:nvPr/>
        </p:nvPicPr>
        <p:blipFill rotWithShape="1">
          <a:blip r:embed="rId3">
            <a:alphaModFix/>
          </a:blip>
          <a:srcRect r="1543"/>
          <a:stretch/>
        </p:blipFill>
        <p:spPr>
          <a:xfrm>
            <a:off x="1220760" y="1598760"/>
            <a:ext cx="4076280" cy="2373120"/>
          </a:xfrm>
          <a:prstGeom prst="rect">
            <a:avLst/>
          </a:prstGeom>
          <a:noFill/>
          <a:ln w="9525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66" name="Google Shape;466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19680" y="1598760"/>
            <a:ext cx="4076280" cy="2373120"/>
          </a:xfrm>
          <a:prstGeom prst="rect">
            <a:avLst/>
          </a:prstGeom>
          <a:noFill/>
          <a:ln w="9525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67" name="Google Shape;467;p16"/>
          <p:cNvSpPr/>
          <p:nvPr/>
        </p:nvSpPr>
        <p:spPr>
          <a:xfrm>
            <a:off x="2064240" y="1244880"/>
            <a:ext cx="2558160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나이대별 구독 개월 수  그래프</a:t>
            </a:r>
            <a:endParaRPr sz="14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8" name="Google Shape;468;p16"/>
          <p:cNvSpPr/>
          <p:nvPr/>
        </p:nvSpPr>
        <p:spPr>
          <a:xfrm>
            <a:off x="6620760" y="1244880"/>
            <a:ext cx="4076280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12살 미만 자녀 유무에 따른 평균 다운로드 그래프</a:t>
            </a:r>
            <a:endParaRPr sz="14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9" name="Google Shape;469;p16"/>
          <p:cNvSpPr/>
          <p:nvPr/>
        </p:nvSpPr>
        <p:spPr>
          <a:xfrm>
            <a:off x="3666600" y="1823760"/>
            <a:ext cx="504000" cy="2132280"/>
          </a:xfrm>
          <a:prstGeom prst="rect">
            <a:avLst/>
          </a:prstGeom>
          <a:noFill/>
          <a:ln w="38150" cap="flat" cmpd="sng">
            <a:solidFill>
              <a:srgbClr val="FFFF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0" name="Google Shape;470;p16"/>
          <p:cNvSpPr/>
          <p:nvPr/>
        </p:nvSpPr>
        <p:spPr>
          <a:xfrm>
            <a:off x="7722720" y="1862640"/>
            <a:ext cx="826920" cy="2132280"/>
          </a:xfrm>
          <a:prstGeom prst="rect">
            <a:avLst/>
          </a:prstGeom>
          <a:noFill/>
          <a:ln w="38150" cap="flat" cmpd="sng">
            <a:solidFill>
              <a:srgbClr val="FFFF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" name="Google Shape;471;p16"/>
          <p:cNvSpPr/>
          <p:nvPr/>
        </p:nvSpPr>
        <p:spPr>
          <a:xfrm>
            <a:off x="657720" y="172440"/>
            <a:ext cx="5523480" cy="461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strike="noStrike">
                <a:solidFill>
                  <a:srgbClr val="D8D8D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04</a:t>
            </a:r>
            <a:r>
              <a:rPr lang="en-US" sz="2400" b="1" strike="noStrike">
                <a:solidFill>
                  <a:srgbClr val="E0B07E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r>
              <a:rPr lang="en-US" sz="2700" b="1" strike="noStrike">
                <a:solidFill>
                  <a:srgbClr val="3C78D8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1" strike="noStrike">
                <a:solidFill>
                  <a:srgbClr val="E0B07E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분석결과 3 - 고객별 구독 패턴 파악</a:t>
            </a:r>
            <a:endParaRPr sz="2400" b="1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2" name="Google Shape;472;p16"/>
          <p:cNvSpPr/>
          <p:nvPr/>
        </p:nvSpPr>
        <p:spPr>
          <a:xfrm rot="10800000" flipH="1">
            <a:off x="514800" y="633960"/>
            <a:ext cx="11264040" cy="324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 cap="flat" cmpd="sng">
            <a:solidFill>
              <a:srgbClr val="E1E1E2"/>
            </a:solidFill>
            <a:prstDash val="solid"/>
            <a:miter lim="8000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17"/>
          <p:cNvSpPr/>
          <p:nvPr/>
        </p:nvSpPr>
        <p:spPr>
          <a:xfrm>
            <a:off x="654480" y="172440"/>
            <a:ext cx="7609320" cy="461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strike="noStrike">
                <a:solidFill>
                  <a:srgbClr val="D8D8D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04</a:t>
            </a:r>
            <a:r>
              <a:rPr lang="en-US" sz="2400" b="1" strike="noStrike">
                <a:solidFill>
                  <a:srgbClr val="E0B07E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r>
              <a:rPr lang="en-US" sz="2700" b="1" strike="noStrike">
                <a:solidFill>
                  <a:srgbClr val="3C78D8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1" strike="noStrike">
                <a:solidFill>
                  <a:srgbClr val="E0B07E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분석결과 3 - 고객별 구독 패턴 파악</a:t>
            </a:r>
            <a:endParaRPr sz="2400" b="1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8" name="Google Shape;478;p17"/>
          <p:cNvSpPr/>
          <p:nvPr/>
        </p:nvSpPr>
        <p:spPr>
          <a:xfrm>
            <a:off x="440279" y="726120"/>
            <a:ext cx="9891497" cy="4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연령대</a:t>
            </a:r>
            <a:r>
              <a:rPr lang="en-US" sz="1900" b="1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별 고객 수 그래프, 요일 별 다운로드 수 그래프를 분석하여 고객 별 구독 패턴을 파악</a:t>
            </a:r>
            <a:endParaRPr sz="19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9" name="Google Shape;479;p17"/>
          <p:cNvSpPr/>
          <p:nvPr/>
        </p:nvSpPr>
        <p:spPr>
          <a:xfrm>
            <a:off x="6619680" y="4804889"/>
            <a:ext cx="4347000" cy="1052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Char char="•"/>
            </a:pPr>
            <a:r>
              <a:rPr lang="en-US" sz="1600" strike="noStrike"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rPr>
              <a:t>요일별 분석 결과 금요일과 휴일에 서비스를 이용하는 고객이 많은 것을 확인</a:t>
            </a:r>
            <a:endParaRPr sz="1600" strike="noStrike">
              <a:solidFill>
                <a:srgbClr val="FFFFFF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marL="285750" marR="0" lvl="0" indent="-184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Char char="•"/>
            </a:pPr>
            <a:r>
              <a:rPr lang="en-US" sz="1600" strike="noStrike"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rPr>
              <a:t>추후 주말과 주중을 구분한 마케팅 전략 필요</a:t>
            </a:r>
            <a:endParaRPr sz="160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0" name="Google Shape;480;p17"/>
          <p:cNvSpPr/>
          <p:nvPr/>
        </p:nvSpPr>
        <p:spPr>
          <a:xfrm>
            <a:off x="1204560" y="4837289"/>
            <a:ext cx="3956760" cy="1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Char char="•"/>
            </a:pPr>
            <a:r>
              <a:rPr lang="en-US" sz="1600" b="0" strike="noStrike"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rPr>
              <a:t>고객 수: 20대&gt;30대&gt;40대&gt;...&gt;10대</a:t>
            </a:r>
            <a:endParaRPr/>
          </a:p>
          <a:p>
            <a:pPr marL="285750" marR="0" lvl="0" indent="-184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Char char="•"/>
            </a:pPr>
            <a:r>
              <a:rPr lang="en-US" sz="1600" b="0" strike="noStrike"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rPr>
              <a:t>20대 고객들의 영화 패턴을 분석해 </a:t>
            </a:r>
            <a:b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600" b="0" strike="noStrike"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rPr>
              <a:t>해당 군집의 고객을 유지하는 것을 목표로 사업을 운영할 필요</a:t>
            </a:r>
            <a:endParaRPr sz="16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1" name="Google Shape;481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20760" y="2113861"/>
            <a:ext cx="4076280" cy="2373120"/>
          </a:xfrm>
          <a:prstGeom prst="rect">
            <a:avLst/>
          </a:prstGeom>
          <a:noFill/>
          <a:ln w="9525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82" name="Google Shape;482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19680" y="2113861"/>
            <a:ext cx="4076280" cy="2373120"/>
          </a:xfrm>
          <a:prstGeom prst="rect">
            <a:avLst/>
          </a:prstGeom>
          <a:noFill/>
          <a:ln w="9525" cap="flat" cmpd="sng">
            <a:solidFill>
              <a:srgbClr val="9900F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83" name="Google Shape;483;p17"/>
          <p:cNvSpPr/>
          <p:nvPr/>
        </p:nvSpPr>
        <p:spPr>
          <a:xfrm>
            <a:off x="2230200" y="1744141"/>
            <a:ext cx="2057760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나이별 고객 수 그래프</a:t>
            </a:r>
            <a:endParaRPr sz="15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4" name="Google Shape;484;p17"/>
          <p:cNvSpPr/>
          <p:nvPr/>
        </p:nvSpPr>
        <p:spPr>
          <a:xfrm>
            <a:off x="7413840" y="1744501"/>
            <a:ext cx="2684520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요일 별 다운로드 수 그래프</a:t>
            </a:r>
            <a:endParaRPr sz="15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5" name="Google Shape;485;p17"/>
          <p:cNvSpPr/>
          <p:nvPr/>
        </p:nvSpPr>
        <p:spPr>
          <a:xfrm>
            <a:off x="2640960" y="2387461"/>
            <a:ext cx="494280" cy="2132280"/>
          </a:xfrm>
          <a:prstGeom prst="rect">
            <a:avLst/>
          </a:prstGeom>
          <a:noFill/>
          <a:ln w="38150" cap="flat" cmpd="sng">
            <a:solidFill>
              <a:srgbClr val="FFFF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" name="Google Shape;486;p17"/>
          <p:cNvSpPr/>
          <p:nvPr/>
        </p:nvSpPr>
        <p:spPr>
          <a:xfrm>
            <a:off x="9271800" y="2284141"/>
            <a:ext cx="1354680" cy="2187000"/>
          </a:xfrm>
          <a:prstGeom prst="rect">
            <a:avLst/>
          </a:prstGeom>
          <a:noFill/>
          <a:ln w="38150" cap="flat" cmpd="sng">
            <a:solidFill>
              <a:srgbClr val="FFFF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7" name="Google Shape;487;p17"/>
          <p:cNvSpPr/>
          <p:nvPr/>
        </p:nvSpPr>
        <p:spPr>
          <a:xfrm rot="10800000" flipH="1">
            <a:off x="514800" y="633960"/>
            <a:ext cx="11264040" cy="324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 cap="flat" cmpd="sng">
            <a:solidFill>
              <a:srgbClr val="E1E1E2"/>
            </a:solidFill>
            <a:prstDash val="solid"/>
            <a:miter lim="8000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8cd3b51620_1_17"/>
          <p:cNvSpPr/>
          <p:nvPr/>
        </p:nvSpPr>
        <p:spPr>
          <a:xfrm>
            <a:off x="654480" y="172440"/>
            <a:ext cx="7609200" cy="46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strike="noStrike">
                <a:solidFill>
                  <a:srgbClr val="D8D8D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04</a:t>
            </a:r>
            <a:r>
              <a:rPr lang="en-US" sz="2400" b="1" strike="noStrike">
                <a:solidFill>
                  <a:srgbClr val="E0B07E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r>
              <a:rPr lang="en-US" sz="2700" b="1" strike="noStrike">
                <a:solidFill>
                  <a:srgbClr val="3C78D8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1" strike="noStrike">
                <a:solidFill>
                  <a:srgbClr val="E0B07E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분석결과 3 - 고객</a:t>
            </a:r>
            <a:r>
              <a:rPr lang="en-US" sz="2400" b="1">
                <a:solidFill>
                  <a:srgbClr val="E0B07E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의 영화 </a:t>
            </a:r>
            <a:r>
              <a:rPr lang="en-US" sz="2400" b="1" strike="noStrike">
                <a:solidFill>
                  <a:srgbClr val="E0B07E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구독 패턴 파악</a:t>
            </a:r>
            <a:endParaRPr sz="2400" b="1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3" name="Google Shape;493;g8cd3b51620_1_17"/>
          <p:cNvSpPr/>
          <p:nvPr/>
        </p:nvSpPr>
        <p:spPr>
          <a:xfrm>
            <a:off x="440279" y="726120"/>
            <a:ext cx="9891600" cy="4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900" b="1">
                <a:solidFill>
                  <a:schemeClr val="lt1"/>
                </a:solidFill>
              </a:rPr>
              <a:t>고객의 영화 다운 횟수와 영화 장르를 파악한 결과 유의미한 패턴을 찾지 못함</a:t>
            </a: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00"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4" name="Google Shape;494;g8cd3b51620_1_17"/>
          <p:cNvSpPr/>
          <p:nvPr/>
        </p:nvSpPr>
        <p:spPr>
          <a:xfrm>
            <a:off x="4093867" y="4014639"/>
            <a:ext cx="4347000" cy="10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rPr>
              <a:t>영화 수가 적은 </a:t>
            </a:r>
            <a:r>
              <a:rPr lang="en-US" sz="1600">
                <a:solidFill>
                  <a:srgbClr val="FFFF00"/>
                </a:solidFill>
                <a:latin typeface="Candara"/>
                <a:ea typeface="Candara"/>
                <a:cs typeface="Candara"/>
                <a:sym typeface="Candara"/>
              </a:rPr>
              <a:t>음악, 역사, 전기</a:t>
            </a:r>
            <a:r>
              <a:rPr lang="en-US" sz="1600"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rPr>
              <a:t> 영화가 다운로드가 많은 것을 확인</a:t>
            </a:r>
            <a:endParaRPr sz="1600" strike="noStrike">
              <a:solidFill>
                <a:srgbClr val="FFFFFF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marL="285750" marR="0" lvl="0" indent="-184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rPr>
              <a:t>확인 결과 다운 수가 많은 6개의 영화(‘</a:t>
            </a:r>
            <a:r>
              <a:rPr lang="en-US" sz="1600">
                <a:solidFill>
                  <a:srgbClr val="FFFF00"/>
                </a:solidFill>
              </a:rPr>
              <a:t>Straight Outta Compton</a:t>
            </a:r>
            <a:r>
              <a:rPr lang="en-US" sz="1600">
                <a:solidFill>
                  <a:srgbClr val="FFFFFF"/>
                </a:solidFill>
              </a:rPr>
              <a:t>’)의 영향으로 분석됨</a:t>
            </a:r>
            <a:endParaRPr sz="160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5" name="Google Shape;495;g8cd3b51620_1_17"/>
          <p:cNvSpPr/>
          <p:nvPr/>
        </p:nvSpPr>
        <p:spPr>
          <a:xfrm>
            <a:off x="2584210" y="2016827"/>
            <a:ext cx="3956700" cy="1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rgbClr val="FF9900"/>
                </a:solidFill>
                <a:latin typeface="Candara"/>
                <a:ea typeface="Candara"/>
                <a:cs typeface="Candara"/>
                <a:sym typeface="Candara"/>
              </a:rPr>
              <a:t>모험, 액션, 공상과학</a:t>
            </a:r>
            <a:r>
              <a:rPr lang="en-US" sz="1600"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rPr>
              <a:t> 영화 장르 등이 많이 다운로드됨</a:t>
            </a:r>
            <a:endParaRPr/>
          </a:p>
          <a:p>
            <a:pPr marL="285750" marR="0" lvl="0" indent="-184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rPr>
              <a:t>그러나 이는 영화 개수가 많기에 누적 다운로드 수가 많은 것으로 보임. </a:t>
            </a:r>
            <a:endParaRPr sz="16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6" name="Google Shape;496;g8cd3b51620_1_17"/>
          <p:cNvSpPr/>
          <p:nvPr/>
        </p:nvSpPr>
        <p:spPr>
          <a:xfrm>
            <a:off x="440275" y="1306438"/>
            <a:ext cx="2779500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다운로드 수가 많은 영화 장르</a:t>
            </a:r>
            <a:endParaRPr sz="15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7" name="Google Shape;497;g8cd3b51620_1_17"/>
          <p:cNvSpPr/>
          <p:nvPr/>
        </p:nvSpPr>
        <p:spPr>
          <a:xfrm>
            <a:off x="8811640" y="1141313"/>
            <a:ext cx="2684400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영화 개수 당 다운로드 수</a:t>
            </a:r>
            <a:endParaRPr sz="15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8" name="Google Shape;498;g8cd3b51620_1_17"/>
          <p:cNvSpPr/>
          <p:nvPr/>
        </p:nvSpPr>
        <p:spPr>
          <a:xfrm>
            <a:off x="9271800" y="2284141"/>
            <a:ext cx="1354800" cy="2187000"/>
          </a:xfrm>
          <a:prstGeom prst="rect">
            <a:avLst/>
          </a:prstGeom>
          <a:noFill/>
          <a:ln w="38150" cap="flat" cmpd="sng">
            <a:solidFill>
              <a:srgbClr val="FFFF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9" name="Google Shape;499;g8cd3b51620_1_17"/>
          <p:cNvSpPr/>
          <p:nvPr/>
        </p:nvSpPr>
        <p:spPr>
          <a:xfrm rot="10800000" flipH="1">
            <a:off x="514800" y="633960"/>
            <a:ext cx="11264022" cy="324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 cap="flat" cmpd="sng">
            <a:solidFill>
              <a:srgbClr val="E1E1E2"/>
            </a:solidFill>
            <a:prstDash val="solid"/>
            <a:miter lim="8000"/>
            <a:headEnd type="none" w="sm" len="sm"/>
            <a:tailEnd type="none" w="sm" len="sm"/>
          </a:ln>
        </p:spPr>
      </p:sp>
      <p:pic>
        <p:nvPicPr>
          <p:cNvPr id="500" name="Google Shape;500;g8cd3b51620_1_17"/>
          <p:cNvPicPr preferRelativeResize="0"/>
          <p:nvPr/>
        </p:nvPicPr>
        <p:blipFill rotWithShape="1">
          <a:blip r:embed="rId3">
            <a:alphaModFix/>
          </a:blip>
          <a:srcRect r="6664"/>
          <a:stretch/>
        </p:blipFill>
        <p:spPr>
          <a:xfrm>
            <a:off x="440274" y="1760775"/>
            <a:ext cx="1929175" cy="440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g8cd3b51620_1_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57900" y="1548075"/>
            <a:ext cx="2867025" cy="4953000"/>
          </a:xfrm>
          <a:prstGeom prst="rect">
            <a:avLst/>
          </a:prstGeom>
          <a:noFill/>
          <a:ln>
            <a:noFill/>
          </a:ln>
        </p:spPr>
      </p:pic>
      <p:sp>
        <p:nvSpPr>
          <p:cNvPr id="502" name="Google Shape;502;g8cd3b51620_1_17"/>
          <p:cNvSpPr/>
          <p:nvPr/>
        </p:nvSpPr>
        <p:spPr>
          <a:xfrm>
            <a:off x="8482501" y="1771225"/>
            <a:ext cx="3085800" cy="957000"/>
          </a:xfrm>
          <a:prstGeom prst="rect">
            <a:avLst/>
          </a:prstGeom>
          <a:noFill/>
          <a:ln w="38150" cap="flat" cmpd="sng">
            <a:solidFill>
              <a:srgbClr val="FFFF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g8cd3b51620_1_17"/>
          <p:cNvSpPr/>
          <p:nvPr/>
        </p:nvSpPr>
        <p:spPr>
          <a:xfrm>
            <a:off x="281275" y="1982400"/>
            <a:ext cx="2156400" cy="897300"/>
          </a:xfrm>
          <a:prstGeom prst="rect">
            <a:avLst/>
          </a:prstGeom>
          <a:noFill/>
          <a:ln w="3810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18"/>
          <p:cNvSpPr/>
          <p:nvPr/>
        </p:nvSpPr>
        <p:spPr>
          <a:xfrm>
            <a:off x="514800" y="709200"/>
            <a:ext cx="9182520" cy="4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b="1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군집 분석으로 고객 분포 확인 및 연관 규칙 파악 후 추천 알고리즘에 활용</a:t>
            </a:r>
            <a:endParaRPr sz="19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9" name="Google Shape;509;p18"/>
          <p:cNvSpPr/>
          <p:nvPr/>
        </p:nvSpPr>
        <p:spPr>
          <a:xfrm rot="10800000" flipH="1">
            <a:off x="5540202" y="1282759"/>
            <a:ext cx="4320" cy="500436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 cap="flat" cmpd="sng">
            <a:solidFill>
              <a:srgbClr val="E1E1E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510" name="Google Shape;510;p18"/>
          <p:cNvSpPr/>
          <p:nvPr/>
        </p:nvSpPr>
        <p:spPr>
          <a:xfrm>
            <a:off x="687642" y="4813603"/>
            <a:ext cx="4745520" cy="1410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고객 특성 5가지 기준으로 군집분석 실시</a:t>
            </a:r>
            <a:endParaRPr sz="1600" b="1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(연령, 성별, 거주지, 12세 이하 아이 여부, 결혼유무)</a:t>
            </a:r>
            <a:endParaRPr sz="1600" b="1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41"/>
              </a:spcBef>
              <a:spcAft>
                <a:spcPts val="0"/>
              </a:spcAft>
              <a:buNone/>
            </a:pPr>
            <a:endParaRPr sz="1600" b="1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41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고객 군집별 특성들의 특징 조합을 찾아내어 </a:t>
            </a:r>
            <a:endParaRPr sz="16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41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고객별 맞춤 마케팅 전략 수립</a:t>
            </a:r>
            <a:endParaRPr sz="1600" b="1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1" name="Google Shape;511;p18"/>
          <p:cNvSpPr/>
          <p:nvPr/>
        </p:nvSpPr>
        <p:spPr>
          <a:xfrm>
            <a:off x="654480" y="172440"/>
            <a:ext cx="7609320" cy="461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strike="noStrike">
                <a:solidFill>
                  <a:srgbClr val="D8D8D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04</a:t>
            </a:r>
            <a:r>
              <a:rPr lang="en-US" sz="2400" b="1" strike="noStrike">
                <a:solidFill>
                  <a:srgbClr val="E0B07E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r>
              <a:rPr lang="en-US" sz="2700" b="1" strike="noStrike">
                <a:solidFill>
                  <a:srgbClr val="3C78D8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1" strike="noStrike">
                <a:solidFill>
                  <a:srgbClr val="E0B07E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분석결과 4 - 군집 분석 및 연관 규칙</a:t>
            </a:r>
            <a:endParaRPr sz="2400" b="1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12" name="Google Shape;512;p18"/>
          <p:cNvGrpSpPr/>
          <p:nvPr/>
        </p:nvGrpSpPr>
        <p:grpSpPr>
          <a:xfrm>
            <a:off x="1251122" y="2144427"/>
            <a:ext cx="3100320" cy="2318040"/>
            <a:chOff x="884880" y="2037240"/>
            <a:chExt cx="3100320" cy="2318040"/>
          </a:xfrm>
        </p:grpSpPr>
        <p:pic>
          <p:nvPicPr>
            <p:cNvPr id="513" name="Google Shape;513;p18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884880" y="2037240"/>
              <a:ext cx="3100320" cy="2318040"/>
            </a:xfrm>
            <a:prstGeom prst="rect">
              <a:avLst/>
            </a:prstGeom>
            <a:noFill/>
            <a:ln w="38150" cap="flat" cmpd="sng">
              <a:solidFill>
                <a:srgbClr val="F2F2F2"/>
              </a:solidFill>
              <a:prstDash val="solid"/>
              <a:miter lim="8000"/>
              <a:headEnd type="none" w="sm" len="sm"/>
              <a:tailEnd type="none" w="sm" len="sm"/>
            </a:ln>
          </p:spPr>
        </p:pic>
        <p:sp>
          <p:nvSpPr>
            <p:cNvPr id="514" name="Google Shape;514;p18"/>
            <p:cNvSpPr/>
            <p:nvPr/>
          </p:nvSpPr>
          <p:spPr>
            <a:xfrm>
              <a:off x="1187640" y="2549520"/>
              <a:ext cx="794880" cy="754920"/>
            </a:xfrm>
            <a:prstGeom prst="ellipse">
              <a:avLst/>
            </a:prstGeom>
            <a:noFill/>
            <a:ln w="38150" cap="flat" cmpd="sng">
              <a:solidFill>
                <a:srgbClr val="0000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18"/>
            <p:cNvSpPr/>
            <p:nvPr/>
          </p:nvSpPr>
          <p:spPr>
            <a:xfrm>
              <a:off x="2813040" y="2341440"/>
              <a:ext cx="843480" cy="754920"/>
            </a:xfrm>
            <a:prstGeom prst="ellipse">
              <a:avLst/>
            </a:prstGeom>
            <a:noFill/>
            <a:ln w="38150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18"/>
            <p:cNvSpPr/>
            <p:nvPr/>
          </p:nvSpPr>
          <p:spPr>
            <a:xfrm>
              <a:off x="1983240" y="2297160"/>
              <a:ext cx="794880" cy="754920"/>
            </a:xfrm>
            <a:prstGeom prst="ellipse">
              <a:avLst/>
            </a:prstGeom>
            <a:noFill/>
            <a:ln w="38150" cap="flat" cmpd="sng">
              <a:solidFill>
                <a:srgbClr val="980000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18"/>
            <p:cNvSpPr/>
            <p:nvPr/>
          </p:nvSpPr>
          <p:spPr>
            <a:xfrm>
              <a:off x="2466720" y="3257640"/>
              <a:ext cx="794880" cy="754920"/>
            </a:xfrm>
            <a:prstGeom prst="ellipse">
              <a:avLst/>
            </a:prstGeom>
            <a:noFill/>
            <a:ln w="38150" cap="flat" cmpd="sng">
              <a:solidFill>
                <a:srgbClr val="38761D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18"/>
            <p:cNvSpPr/>
            <p:nvPr/>
          </p:nvSpPr>
          <p:spPr>
            <a:xfrm>
              <a:off x="1546920" y="3273840"/>
              <a:ext cx="794880" cy="754920"/>
            </a:xfrm>
            <a:prstGeom prst="ellipse">
              <a:avLst/>
            </a:prstGeom>
            <a:noFill/>
            <a:ln w="38150" cap="flat" cmpd="sng">
              <a:solidFill>
                <a:srgbClr val="FFD966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9" name="Google Shape;519;p18"/>
          <p:cNvSpPr/>
          <p:nvPr/>
        </p:nvSpPr>
        <p:spPr>
          <a:xfrm flipH="1">
            <a:off x="1192802" y="1415547"/>
            <a:ext cx="3217320" cy="505440"/>
          </a:xfrm>
          <a:prstGeom prst="rect">
            <a:avLst/>
          </a:prstGeom>
          <a:solidFill>
            <a:srgbClr val="5A378C"/>
          </a:solidFill>
          <a:ln>
            <a:noFill/>
          </a:ln>
          <a:effectLst>
            <a:outerShdw blurRad="139700" dist="2032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 strike="noStrik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군집분석</a:t>
            </a:r>
            <a:endParaRPr sz="17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0" name="Google Shape;520;p18"/>
          <p:cNvSpPr/>
          <p:nvPr/>
        </p:nvSpPr>
        <p:spPr>
          <a:xfrm rot="10800000" flipH="1">
            <a:off x="514800" y="633960"/>
            <a:ext cx="11264040" cy="324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 cap="flat" cmpd="sng">
            <a:solidFill>
              <a:srgbClr val="E1E1E2"/>
            </a:solidFill>
            <a:prstDash val="solid"/>
            <a:miter lim="8000"/>
            <a:headEnd type="none" w="sm" len="sm"/>
            <a:tailEnd type="none" w="sm" len="sm"/>
          </a:ln>
        </p:spPr>
      </p:sp>
      <p:pic>
        <p:nvPicPr>
          <p:cNvPr id="521" name="Google Shape;521;p18"/>
          <p:cNvPicPr preferRelativeResize="0"/>
          <p:nvPr/>
        </p:nvPicPr>
        <p:blipFill rotWithShape="1">
          <a:blip r:embed="rId4">
            <a:alphaModFix/>
          </a:blip>
          <a:srcRect l="8149" b="18834"/>
          <a:stretch/>
        </p:blipFill>
        <p:spPr>
          <a:xfrm>
            <a:off x="5978322" y="2124187"/>
            <a:ext cx="5470560" cy="1433880"/>
          </a:xfrm>
          <a:prstGeom prst="rect">
            <a:avLst/>
          </a:prstGeom>
          <a:noFill/>
          <a:ln>
            <a:noFill/>
          </a:ln>
        </p:spPr>
      </p:pic>
      <p:sp>
        <p:nvSpPr>
          <p:cNvPr id="522" name="Google Shape;522;p18"/>
          <p:cNvSpPr/>
          <p:nvPr/>
        </p:nvSpPr>
        <p:spPr>
          <a:xfrm>
            <a:off x="8852363" y="4392633"/>
            <a:ext cx="2571120" cy="138109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strike="noStrike">
                <a:solidFill>
                  <a:srgbClr val="000000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I-1020</a:t>
            </a:r>
            <a:r>
              <a:rPr lang="en-US" sz="1400" b="1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I-1021	</a:t>
            </a:r>
            <a:r>
              <a:rPr lang="en-US" sz="1400" b="1" strike="noStrike">
                <a:solidFill>
                  <a:srgbClr val="000000"/>
                </a:solidFill>
                <a:highlight>
                  <a:srgbClr val="FF00FF"/>
                </a:highlight>
                <a:latin typeface="Arial"/>
                <a:ea typeface="Arial"/>
                <a:cs typeface="Arial"/>
                <a:sym typeface="Arial"/>
              </a:rPr>
              <a:t>I-1022</a:t>
            </a:r>
            <a:endParaRPr sz="1400" b="0" strike="noStrike">
              <a:solidFill>
                <a:schemeClr val="dk1"/>
              </a:solidFill>
              <a:highlight>
                <a:srgbClr val="FF00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I-1027	I-1029	I-1046</a:t>
            </a:r>
            <a:endParaRPr sz="14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I-1052	I-1058	</a:t>
            </a:r>
            <a:r>
              <a:rPr lang="en-US" sz="1400" b="1" strike="noStrike">
                <a:solidFill>
                  <a:srgbClr val="000000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I-1059</a:t>
            </a:r>
            <a:endParaRPr sz="1400" b="0" strike="noStrike">
              <a:solidFill>
                <a:schemeClr val="dk1"/>
              </a:solidFill>
              <a:highlight>
                <a:srgbClr val="FFFF00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strike="noStrike">
                <a:solidFill>
                  <a:srgbClr val="000000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I-1060</a:t>
            </a:r>
            <a:r>
              <a:rPr lang="en-US" sz="1400" b="1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en-US" sz="1400" b="1" strike="noStrike">
                <a:solidFill>
                  <a:srgbClr val="000000"/>
                </a:solidFill>
                <a:highlight>
                  <a:srgbClr val="FF00FF"/>
                </a:highlight>
                <a:latin typeface="Arial"/>
                <a:ea typeface="Arial"/>
                <a:cs typeface="Arial"/>
                <a:sym typeface="Arial"/>
              </a:rPr>
              <a:t>I-1062</a:t>
            </a:r>
            <a:r>
              <a:rPr lang="en-US" sz="1400" b="1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en-US" sz="1400" b="1" strike="noStrike">
                <a:solidFill>
                  <a:srgbClr val="000000"/>
                </a:solidFill>
                <a:highlight>
                  <a:srgbClr val="FF00FF"/>
                </a:highlight>
                <a:latin typeface="Arial"/>
                <a:ea typeface="Arial"/>
                <a:cs typeface="Arial"/>
                <a:sym typeface="Arial"/>
              </a:rPr>
              <a:t>I-1063</a:t>
            </a:r>
            <a:endParaRPr sz="1400" b="0" strike="noStrike">
              <a:solidFill>
                <a:schemeClr val="dk1"/>
              </a:solidFill>
              <a:highlight>
                <a:srgbClr val="FF00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strike="noStrike">
                <a:solidFill>
                  <a:srgbClr val="000000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I-1064</a:t>
            </a:r>
            <a:r>
              <a:rPr lang="en-US" sz="1400" b="1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I-1066	I-1070</a:t>
            </a:r>
            <a:endParaRPr sz="14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23" name="Google Shape;523;p18"/>
          <p:cNvPicPr preferRelativeResize="0"/>
          <p:nvPr/>
        </p:nvPicPr>
        <p:blipFill rotWithShape="1">
          <a:blip r:embed="rId5">
            <a:alphaModFix/>
          </a:blip>
          <a:srcRect b="27306"/>
          <a:stretch/>
        </p:blipFill>
        <p:spPr>
          <a:xfrm>
            <a:off x="6445682" y="4394647"/>
            <a:ext cx="1287360" cy="1389240"/>
          </a:xfrm>
          <a:prstGeom prst="rect">
            <a:avLst/>
          </a:prstGeom>
          <a:noFill/>
          <a:ln>
            <a:noFill/>
          </a:ln>
        </p:spPr>
      </p:pic>
      <p:sp>
        <p:nvSpPr>
          <p:cNvPr id="524" name="Google Shape;524;p18"/>
          <p:cNvSpPr/>
          <p:nvPr/>
        </p:nvSpPr>
        <p:spPr>
          <a:xfrm>
            <a:off x="8937620" y="5805218"/>
            <a:ext cx="2417400" cy="461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고객 다운로드 영화 목록</a:t>
            </a:r>
            <a:endParaRPr sz="16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5" name="Google Shape;525;p18"/>
          <p:cNvSpPr/>
          <p:nvPr/>
        </p:nvSpPr>
        <p:spPr>
          <a:xfrm>
            <a:off x="6619609" y="5828609"/>
            <a:ext cx="911520" cy="3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John</a:t>
            </a:r>
            <a:endParaRPr sz="20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6" name="Google Shape;526;p18"/>
          <p:cNvSpPr/>
          <p:nvPr/>
        </p:nvSpPr>
        <p:spPr>
          <a:xfrm>
            <a:off x="7824042" y="2416867"/>
            <a:ext cx="1813320" cy="286560"/>
          </a:xfrm>
          <a:prstGeom prst="rect">
            <a:avLst/>
          </a:prstGeom>
          <a:noFill/>
          <a:ln w="7630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" name="Google Shape;527;p18"/>
          <p:cNvSpPr/>
          <p:nvPr/>
        </p:nvSpPr>
        <p:spPr>
          <a:xfrm flipH="1">
            <a:off x="6649722" y="2423707"/>
            <a:ext cx="1114920" cy="286560"/>
          </a:xfrm>
          <a:prstGeom prst="rect">
            <a:avLst/>
          </a:prstGeom>
          <a:noFill/>
          <a:ln w="76300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8" name="Google Shape;528;p18"/>
          <p:cNvSpPr/>
          <p:nvPr/>
        </p:nvSpPr>
        <p:spPr>
          <a:xfrm flipH="1">
            <a:off x="7104042" y="1399667"/>
            <a:ext cx="3217320" cy="505440"/>
          </a:xfrm>
          <a:prstGeom prst="rect">
            <a:avLst/>
          </a:prstGeom>
          <a:solidFill>
            <a:srgbClr val="5A378C"/>
          </a:solidFill>
          <a:ln>
            <a:noFill/>
          </a:ln>
          <a:effectLst>
            <a:outerShdw blurRad="139700" dist="2032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 strike="noStrik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연관규칙</a:t>
            </a:r>
            <a:endParaRPr sz="17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9" name="Google Shape;529;p18"/>
          <p:cNvSpPr txBox="1"/>
          <p:nvPr/>
        </p:nvSpPr>
        <p:spPr>
          <a:xfrm>
            <a:off x="7112913" y="3782429"/>
            <a:ext cx="3550830" cy="338554"/>
          </a:xfrm>
          <a:prstGeom prst="rect">
            <a:avLst/>
          </a:prstGeom>
          <a:noFill/>
          <a:ln w="28575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dk1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I-1060</a:t>
            </a:r>
            <a:r>
              <a:rPr lang="en-US" sz="1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600" b="1">
                <a:solidFill>
                  <a:schemeClr val="dk1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I-1059</a:t>
            </a:r>
            <a:r>
              <a:rPr lang="en-US" sz="1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600" b="1">
                <a:solidFill>
                  <a:schemeClr val="dk1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I-1064</a:t>
            </a:r>
            <a:r>
              <a:rPr lang="en-US" sz="1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600" b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I-1061</a:t>
            </a:r>
            <a:r>
              <a:rPr lang="en-US" sz="1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600" b="1">
                <a:solidFill>
                  <a:schemeClr val="dk1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I-1020</a:t>
            </a:r>
            <a:endParaRPr sz="1600" b="1">
              <a:solidFill>
                <a:schemeClr val="dk1"/>
              </a:solidFill>
              <a:highlight>
                <a:srgbClr val="FFFF00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0" name="Google Shape;530;p18"/>
          <p:cNvSpPr/>
          <p:nvPr/>
        </p:nvSpPr>
        <p:spPr>
          <a:xfrm rot="5400000">
            <a:off x="7579726" y="3188158"/>
            <a:ext cx="791621" cy="16021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1C232"/>
          </a:solidFill>
          <a:ln w="2540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19"/>
          <p:cNvSpPr/>
          <p:nvPr/>
        </p:nvSpPr>
        <p:spPr>
          <a:xfrm>
            <a:off x="180720" y="1540080"/>
            <a:ext cx="3767040" cy="4912560"/>
          </a:xfrm>
          <a:prstGeom prst="rect">
            <a:avLst/>
          </a:prstGeom>
          <a:noFill/>
          <a:ln w="38150" cap="flat" cmpd="sng">
            <a:solidFill>
              <a:srgbClr val="4A86E8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6" name="Google Shape;536;p19"/>
          <p:cNvSpPr/>
          <p:nvPr/>
        </p:nvSpPr>
        <p:spPr>
          <a:xfrm>
            <a:off x="870840" y="2423520"/>
            <a:ext cx="2485440" cy="1143360"/>
          </a:xfrm>
          <a:prstGeom prst="rect">
            <a:avLst/>
          </a:prstGeom>
          <a:noFill/>
          <a:ln w="76300" cap="flat" cmpd="sng">
            <a:solidFill>
              <a:srgbClr val="99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7" name="Google Shape;537;p19"/>
          <p:cNvSpPr/>
          <p:nvPr/>
        </p:nvSpPr>
        <p:spPr>
          <a:xfrm>
            <a:off x="4232520" y="1599840"/>
            <a:ext cx="7798320" cy="4852800"/>
          </a:xfrm>
          <a:prstGeom prst="rect">
            <a:avLst/>
          </a:prstGeom>
          <a:noFill/>
          <a:ln w="38150" cap="flat" cmpd="sng">
            <a:solidFill>
              <a:srgbClr val="E0B07E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8" name="Google Shape;538;p19"/>
          <p:cNvSpPr/>
          <p:nvPr/>
        </p:nvSpPr>
        <p:spPr>
          <a:xfrm>
            <a:off x="9123480" y="1687719"/>
            <a:ext cx="2639520" cy="592259"/>
          </a:xfrm>
          <a:prstGeom prst="rect">
            <a:avLst/>
          </a:prstGeom>
          <a:solidFill>
            <a:srgbClr val="4A738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 strike="noStrik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자사 다운로드 수 </a:t>
            </a:r>
            <a:endParaRPr sz="17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 strike="noStrike">
                <a:solidFill>
                  <a:srgbClr val="FF99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하위</a:t>
            </a:r>
            <a:r>
              <a:rPr lang="en-US" sz="1700" b="1" strike="noStrik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10% 영화 </a:t>
            </a:r>
            <a:endParaRPr sz="17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9" name="Google Shape;539;p19"/>
          <p:cNvSpPr/>
          <p:nvPr/>
        </p:nvSpPr>
        <p:spPr>
          <a:xfrm flipH="1">
            <a:off x="504360" y="1687719"/>
            <a:ext cx="3217320" cy="592259"/>
          </a:xfrm>
          <a:prstGeom prst="rect">
            <a:avLst/>
          </a:prstGeom>
          <a:solidFill>
            <a:srgbClr val="5A378C"/>
          </a:solidFill>
          <a:ln>
            <a:noFill/>
          </a:ln>
          <a:effectLst>
            <a:outerShdw blurRad="139700" dist="2032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 strike="noStrik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자사 다운로드 수 </a:t>
            </a:r>
            <a:endParaRPr sz="17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 strike="noStrik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상위 10% 영화 배급사</a:t>
            </a:r>
            <a:endParaRPr sz="17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0" name="Google Shape;540;p19"/>
          <p:cNvSpPr/>
          <p:nvPr/>
        </p:nvSpPr>
        <p:spPr>
          <a:xfrm>
            <a:off x="329760" y="2935440"/>
            <a:ext cx="3313080" cy="36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 cap="flat" cmpd="sng">
            <a:solidFill>
              <a:srgbClr val="E1E1E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541" name="Google Shape;541;p19"/>
          <p:cNvSpPr/>
          <p:nvPr/>
        </p:nvSpPr>
        <p:spPr>
          <a:xfrm>
            <a:off x="329760" y="3567240"/>
            <a:ext cx="3313080" cy="36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 cap="flat" cmpd="sng">
            <a:solidFill>
              <a:srgbClr val="E1E1E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542" name="Google Shape;542;p19"/>
          <p:cNvSpPr/>
          <p:nvPr/>
        </p:nvSpPr>
        <p:spPr>
          <a:xfrm>
            <a:off x="868626" y="2520720"/>
            <a:ext cx="251064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strike="noStrike">
                <a:solidFill>
                  <a:srgbClr val="FF99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FOX &amp; 20th  Century Fox</a:t>
            </a:r>
            <a:endParaRPr sz="15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3" name="Google Shape;543;p19"/>
          <p:cNvSpPr/>
          <p:nvPr/>
        </p:nvSpPr>
        <p:spPr>
          <a:xfrm>
            <a:off x="929520" y="2905920"/>
            <a:ext cx="2322000" cy="505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strike="noStrike">
                <a:solidFill>
                  <a:srgbClr val="FF99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1" strike="noStrike">
                <a:solidFill>
                  <a:srgbClr val="FF99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Sony 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strike="noStrike">
                <a:solidFill>
                  <a:srgbClr val="FF99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Pictures/Columbia </a:t>
            </a:r>
            <a:endParaRPr sz="16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4" name="Google Shape;544;p19"/>
          <p:cNvSpPr/>
          <p:nvPr/>
        </p:nvSpPr>
        <p:spPr>
          <a:xfrm rot="5400000">
            <a:off x="1907640" y="3708360"/>
            <a:ext cx="411840" cy="484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5" name="Google Shape;545;p19"/>
          <p:cNvSpPr/>
          <p:nvPr/>
        </p:nvSpPr>
        <p:spPr>
          <a:xfrm rot="10800000" flipH="1">
            <a:off x="4421022" y="2922060"/>
            <a:ext cx="7368120" cy="1008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 cap="flat" cmpd="sng">
            <a:solidFill>
              <a:srgbClr val="E1E1E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546" name="Google Shape;546;p19"/>
          <p:cNvSpPr/>
          <p:nvPr/>
        </p:nvSpPr>
        <p:spPr>
          <a:xfrm>
            <a:off x="3882809" y="2479680"/>
            <a:ext cx="2281680" cy="307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strike="noStrik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영화 매출액</a:t>
            </a:r>
            <a:endParaRPr sz="14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7" name="Google Shape;547;p19"/>
          <p:cNvSpPr/>
          <p:nvPr/>
        </p:nvSpPr>
        <p:spPr>
          <a:xfrm>
            <a:off x="3983040" y="3008880"/>
            <a:ext cx="2281680" cy="307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strike="noStrik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비평가 리뷰 수</a:t>
            </a:r>
            <a:endParaRPr sz="14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8" name="Google Shape;548;p19"/>
          <p:cNvSpPr/>
          <p:nvPr/>
        </p:nvSpPr>
        <p:spPr>
          <a:xfrm>
            <a:off x="3790742" y="3993840"/>
            <a:ext cx="2281680" cy="307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strike="noStrik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영화 제목</a:t>
            </a:r>
            <a:endParaRPr sz="14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9" name="Google Shape;549;p19"/>
          <p:cNvSpPr/>
          <p:nvPr/>
        </p:nvSpPr>
        <p:spPr>
          <a:xfrm rot="10800000" flipH="1">
            <a:off x="4431690" y="3547742"/>
            <a:ext cx="7326720" cy="972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 cap="flat" cmpd="sng">
            <a:solidFill>
              <a:srgbClr val="E1E1E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550" name="Google Shape;550;p19"/>
          <p:cNvSpPr/>
          <p:nvPr/>
        </p:nvSpPr>
        <p:spPr>
          <a:xfrm>
            <a:off x="6385680" y="2423520"/>
            <a:ext cx="2485440" cy="966240"/>
          </a:xfrm>
          <a:prstGeom prst="rect">
            <a:avLst/>
          </a:prstGeom>
          <a:noFill/>
          <a:ln w="76300" cap="flat" cmpd="sng">
            <a:solidFill>
              <a:srgbClr val="99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" name="Google Shape;551;p19"/>
          <p:cNvSpPr/>
          <p:nvPr/>
        </p:nvSpPr>
        <p:spPr>
          <a:xfrm>
            <a:off x="9721080" y="2536560"/>
            <a:ext cx="169272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b="1" strike="noStrike">
                <a:solidFill>
                  <a:srgbClr val="F2F2F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약 10억 달러 </a:t>
            </a:r>
            <a:endParaRPr sz="19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2" name="Google Shape;552;p19"/>
          <p:cNvSpPr/>
          <p:nvPr/>
        </p:nvSpPr>
        <p:spPr>
          <a:xfrm>
            <a:off x="9861480" y="2993400"/>
            <a:ext cx="14958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b="1" strike="noStrike">
                <a:solidFill>
                  <a:srgbClr val="F2F2F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약 450개</a:t>
            </a:r>
            <a:endParaRPr sz="19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3" name="Google Shape;553;p19"/>
          <p:cNvSpPr/>
          <p:nvPr/>
        </p:nvSpPr>
        <p:spPr>
          <a:xfrm>
            <a:off x="6995880" y="2993400"/>
            <a:ext cx="144108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b="1" strike="noStrike">
                <a:solidFill>
                  <a:srgbClr val="F2F2F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약 300개</a:t>
            </a:r>
            <a:endParaRPr sz="19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4" name="Google Shape;554;p19"/>
          <p:cNvSpPr/>
          <p:nvPr/>
        </p:nvSpPr>
        <p:spPr>
          <a:xfrm>
            <a:off x="6327120" y="1687719"/>
            <a:ext cx="2589840" cy="592259"/>
          </a:xfrm>
          <a:prstGeom prst="rect">
            <a:avLst/>
          </a:prstGeom>
          <a:solidFill>
            <a:srgbClr val="4A738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 strike="noStrik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자사 다운로드 수 </a:t>
            </a:r>
            <a:endParaRPr sz="17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 strike="noStrike">
                <a:solidFill>
                  <a:srgbClr val="FF99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상위</a:t>
            </a:r>
            <a:r>
              <a:rPr lang="en-US" sz="1700" b="1" strike="noStrik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10% 영화</a:t>
            </a:r>
            <a:endParaRPr sz="17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5" name="Google Shape;555;p19"/>
          <p:cNvSpPr/>
          <p:nvPr/>
        </p:nvSpPr>
        <p:spPr>
          <a:xfrm>
            <a:off x="6919200" y="2546640"/>
            <a:ext cx="144108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b="1" strike="noStrike">
                <a:solidFill>
                  <a:srgbClr val="F2F2F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약 2억 달러 </a:t>
            </a:r>
            <a:endParaRPr sz="19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6" name="Google Shape;556;p19"/>
          <p:cNvSpPr/>
          <p:nvPr/>
        </p:nvSpPr>
        <p:spPr>
          <a:xfrm>
            <a:off x="9886320" y="3664800"/>
            <a:ext cx="119448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strike="noStrike">
                <a:solidFill>
                  <a:srgbClr val="E0B07E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Inception</a:t>
            </a:r>
            <a:endParaRPr sz="16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7" name="Google Shape;557;p19"/>
          <p:cNvSpPr/>
          <p:nvPr/>
        </p:nvSpPr>
        <p:spPr>
          <a:xfrm>
            <a:off x="6421959" y="4073760"/>
            <a:ext cx="281592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strike="noStrike">
                <a:solidFill>
                  <a:srgbClr val="E0B07E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Straight Outta Compton</a:t>
            </a:r>
            <a:endParaRPr sz="16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8" name="Google Shape;558;p19"/>
          <p:cNvSpPr/>
          <p:nvPr/>
        </p:nvSpPr>
        <p:spPr>
          <a:xfrm>
            <a:off x="7400880" y="4480920"/>
            <a:ext cx="113076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strike="noStrike">
                <a:solidFill>
                  <a:srgbClr val="E0B07E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Spy</a:t>
            </a:r>
            <a:endParaRPr sz="16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9" name="Google Shape;559;p19"/>
          <p:cNvSpPr/>
          <p:nvPr/>
        </p:nvSpPr>
        <p:spPr>
          <a:xfrm>
            <a:off x="6672213" y="3649680"/>
            <a:ext cx="2051280" cy="307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strike="noStrike">
                <a:solidFill>
                  <a:srgbClr val="E0B07E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The Peanuts Movie</a:t>
            </a:r>
            <a:endParaRPr sz="16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0" name="Google Shape;560;p19"/>
          <p:cNvSpPr/>
          <p:nvPr/>
        </p:nvSpPr>
        <p:spPr>
          <a:xfrm>
            <a:off x="9784134" y="4079520"/>
            <a:ext cx="139464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strike="noStrike">
                <a:solidFill>
                  <a:srgbClr val="E0B07E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Toy Story 3</a:t>
            </a:r>
            <a:endParaRPr sz="16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1" name="Google Shape;561;p19"/>
          <p:cNvSpPr/>
          <p:nvPr/>
        </p:nvSpPr>
        <p:spPr>
          <a:xfrm>
            <a:off x="9711414" y="4488120"/>
            <a:ext cx="1692720" cy="3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strike="noStrike">
                <a:solidFill>
                  <a:srgbClr val="E0B07E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Transformers 3</a:t>
            </a:r>
            <a:endParaRPr sz="16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2" name="Google Shape;562;p19"/>
          <p:cNvSpPr/>
          <p:nvPr/>
        </p:nvSpPr>
        <p:spPr>
          <a:xfrm>
            <a:off x="4404600" y="4903560"/>
            <a:ext cx="7299720" cy="756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 cap="flat" cmpd="sng">
            <a:solidFill>
              <a:srgbClr val="E1E1E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563" name="Google Shape;563;p19"/>
          <p:cNvSpPr/>
          <p:nvPr/>
        </p:nvSpPr>
        <p:spPr>
          <a:xfrm rot="5400000">
            <a:off x="7945920" y="5027760"/>
            <a:ext cx="411840" cy="484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4" name="Google Shape;564;p19"/>
          <p:cNvSpPr/>
          <p:nvPr/>
        </p:nvSpPr>
        <p:spPr>
          <a:xfrm>
            <a:off x="4330494" y="5651280"/>
            <a:ext cx="7637355" cy="317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strike="noStrik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다운로드 수 상위 10% 영화의 경우, 영화 매출액과 비평가 리뷰 수가 적음 </a:t>
            </a:r>
            <a:endParaRPr sz="18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5" name="Google Shape;565;p19"/>
          <p:cNvSpPr/>
          <p:nvPr/>
        </p:nvSpPr>
        <p:spPr>
          <a:xfrm>
            <a:off x="440280" y="4259520"/>
            <a:ext cx="3413520" cy="688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strike="noStrik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다운 수 상위 10% 영화의 경우, </a:t>
            </a:r>
            <a:endParaRPr sz="18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strike="noStrik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2개 배급사 영화가 70% 차지</a:t>
            </a:r>
            <a:endParaRPr sz="18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6" name="Google Shape;566;p19"/>
          <p:cNvSpPr/>
          <p:nvPr/>
        </p:nvSpPr>
        <p:spPr>
          <a:xfrm>
            <a:off x="440280" y="726120"/>
            <a:ext cx="11323080" cy="4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b="1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자사 다운로드 수 상위 10% 이상인 영화 분석시 </a:t>
            </a:r>
            <a:endParaRPr sz="19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b="1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1) SONY, FOX 2개 배급사의 영화 70%  2) 흥행성적과 다운로드수는 반비례 함을 도출 </a:t>
            </a:r>
            <a:endParaRPr sz="19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67" name="Google Shape;567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7960" y="5034396"/>
            <a:ext cx="1441080" cy="1143360"/>
          </a:xfrm>
          <a:prstGeom prst="rect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568" name="Google Shape;568;p19"/>
          <p:cNvPicPr preferRelativeResize="0"/>
          <p:nvPr/>
        </p:nvPicPr>
        <p:blipFill rotWithShape="1">
          <a:blip r:embed="rId4">
            <a:alphaModFix/>
          </a:blip>
          <a:srcRect l="33384" t="15571" r="32985" b="17596"/>
          <a:stretch/>
        </p:blipFill>
        <p:spPr>
          <a:xfrm>
            <a:off x="2203200" y="5034036"/>
            <a:ext cx="1439640" cy="1144440"/>
          </a:xfrm>
          <a:prstGeom prst="rect">
            <a:avLst/>
          </a:prstGeom>
          <a:noFill/>
          <a:ln w="9525" cap="flat" cmpd="sng">
            <a:solidFill>
              <a:srgbClr val="999999"/>
            </a:solidFill>
            <a:prstDash val="solid"/>
            <a:miter lim="8000"/>
            <a:headEnd type="none" w="sm" len="sm"/>
            <a:tailEnd type="none" w="sm" len="sm"/>
          </a:ln>
        </p:spPr>
      </p:pic>
      <p:sp>
        <p:nvSpPr>
          <p:cNvPr id="569" name="Google Shape;569;p19"/>
          <p:cNvSpPr/>
          <p:nvPr/>
        </p:nvSpPr>
        <p:spPr>
          <a:xfrm>
            <a:off x="654480" y="172440"/>
            <a:ext cx="7609320" cy="461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strike="noStrike">
                <a:solidFill>
                  <a:srgbClr val="D8D8D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04</a:t>
            </a:r>
            <a:r>
              <a:rPr lang="en-US" sz="2400" b="1" strike="noStrike">
                <a:solidFill>
                  <a:srgbClr val="E0B07E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r>
              <a:rPr lang="en-US" sz="2700" b="1" strike="noStrike">
                <a:solidFill>
                  <a:srgbClr val="3C78D8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1" strike="noStrike">
                <a:solidFill>
                  <a:srgbClr val="E0B07E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분석결과 5 - 영화 선호도 분석</a:t>
            </a:r>
            <a:endParaRPr sz="2400" b="1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0" name="Google Shape;570;p19"/>
          <p:cNvSpPr/>
          <p:nvPr/>
        </p:nvSpPr>
        <p:spPr>
          <a:xfrm rot="10800000" flipH="1">
            <a:off x="514800" y="633960"/>
            <a:ext cx="11264040" cy="324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 cap="flat" cmpd="sng">
            <a:solidFill>
              <a:srgbClr val="E1E1E2"/>
            </a:solidFill>
            <a:prstDash val="solid"/>
            <a:miter lim="8000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20"/>
          <p:cNvSpPr/>
          <p:nvPr/>
        </p:nvSpPr>
        <p:spPr>
          <a:xfrm>
            <a:off x="603000" y="1386360"/>
            <a:ext cx="3260520" cy="3533400"/>
          </a:xfrm>
          <a:prstGeom prst="rect">
            <a:avLst/>
          </a:prstGeom>
          <a:noFill/>
          <a:ln w="38150" cap="flat" cmpd="sng">
            <a:solidFill>
              <a:srgbClr val="4A86E8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6" name="Google Shape;576;p20"/>
          <p:cNvSpPr/>
          <p:nvPr/>
        </p:nvSpPr>
        <p:spPr>
          <a:xfrm>
            <a:off x="5709600" y="1393920"/>
            <a:ext cx="5343840" cy="3533400"/>
          </a:xfrm>
          <a:prstGeom prst="rect">
            <a:avLst/>
          </a:prstGeom>
          <a:noFill/>
          <a:ln w="38150" cap="flat" cmpd="sng">
            <a:solidFill>
              <a:srgbClr val="E0B07E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7" name="Google Shape;577;p20"/>
          <p:cNvSpPr/>
          <p:nvPr/>
        </p:nvSpPr>
        <p:spPr>
          <a:xfrm>
            <a:off x="654480" y="172440"/>
            <a:ext cx="4964000" cy="461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strike="noStrike">
                <a:solidFill>
                  <a:srgbClr val="D8D8D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05 </a:t>
            </a:r>
            <a:r>
              <a:rPr lang="en-US" sz="2400" b="1" strike="noStrike">
                <a:solidFill>
                  <a:srgbClr val="E0B07E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 개선안 및 적용 방안</a:t>
            </a:r>
            <a:endParaRPr sz="2400" b="1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8" name="Google Shape;578;p20"/>
          <p:cNvSpPr/>
          <p:nvPr/>
        </p:nvSpPr>
        <p:spPr>
          <a:xfrm>
            <a:off x="440280" y="726120"/>
            <a:ext cx="10087560" cy="4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b="1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새로운 가중치 시스템, 협력적 필터링, 자연어 처리를 통한 고객 맞춤형 추천 알고리즘 구현</a:t>
            </a:r>
            <a:endParaRPr sz="190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9" name="Google Shape;579;p20"/>
          <p:cNvSpPr/>
          <p:nvPr/>
        </p:nvSpPr>
        <p:spPr>
          <a:xfrm>
            <a:off x="2815560" y="5290205"/>
            <a:ext cx="8271360" cy="1199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20" b="1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영화 줄거리(Storyline), 소개글(Description), 장르, 감독 등 영화의 특징을 보여주는 텍스트를 추출하여 이를 바탕으로 영화 간 연관성을 파악</a:t>
            </a:r>
            <a:endParaRPr sz="142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1"/>
              </a:spcBef>
              <a:spcAft>
                <a:spcPts val="0"/>
              </a:spcAft>
              <a:buNone/>
            </a:pPr>
            <a:r>
              <a:rPr lang="en-US" sz="1420" b="1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플랫폼 이용 고객들이 흥미를 느끼는 영화와 관련도가 높은 영화에 가중치를 두어 추천 알고리즘에 정확성 향상을 기대</a:t>
            </a:r>
            <a:endParaRPr sz="142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0" name="Google Shape;580;p20"/>
          <p:cNvSpPr/>
          <p:nvPr/>
        </p:nvSpPr>
        <p:spPr>
          <a:xfrm>
            <a:off x="1289880" y="1468080"/>
            <a:ext cx="1729800" cy="491400"/>
          </a:xfrm>
          <a:prstGeom prst="roundRect">
            <a:avLst>
              <a:gd name="adj" fmla="val 16667"/>
            </a:avLst>
          </a:prstGeom>
          <a:solidFill>
            <a:srgbClr val="5A378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기존 알고리즘</a:t>
            </a:r>
            <a:endParaRPr sz="150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1" name="Google Shape;581;p20"/>
          <p:cNvSpPr/>
          <p:nvPr/>
        </p:nvSpPr>
        <p:spPr>
          <a:xfrm>
            <a:off x="7012080" y="1465920"/>
            <a:ext cx="2803320" cy="491400"/>
          </a:xfrm>
          <a:prstGeom prst="roundRect">
            <a:avLst>
              <a:gd name="adj" fmla="val 16667"/>
            </a:avLst>
          </a:prstGeom>
          <a:solidFill>
            <a:srgbClr val="5A378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고객 맞춤형 추천 알고리즘</a:t>
            </a:r>
            <a:endParaRPr sz="150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2" name="Google Shape;582;p20"/>
          <p:cNvSpPr/>
          <p:nvPr/>
        </p:nvSpPr>
        <p:spPr>
          <a:xfrm>
            <a:off x="6137280" y="3197880"/>
            <a:ext cx="4624920" cy="145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2976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Char char="●"/>
            </a:pPr>
            <a:r>
              <a:rPr lang="en-US" sz="1600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댓글, 매출, 개봉연도에 가중치를 부여하여 군집별 영화 추천</a:t>
            </a:r>
            <a:endParaRPr sz="160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2976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Char char="●"/>
            </a:pPr>
            <a:r>
              <a:rPr lang="en-US" sz="1600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협력적 필터링을 통한 개인 맞춤화 영화 추천</a:t>
            </a:r>
            <a:endParaRPr sz="160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2976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Char char="●"/>
            </a:pPr>
            <a:r>
              <a:rPr lang="en-US" sz="1600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자연어 처리를 통한 줄거리 기반 영화 추천</a:t>
            </a:r>
            <a:endParaRPr sz="160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3" name="Google Shape;583;p20"/>
          <p:cNvSpPr/>
          <p:nvPr/>
        </p:nvSpPr>
        <p:spPr>
          <a:xfrm>
            <a:off x="511920" y="3571200"/>
            <a:ext cx="335124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2976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Char char="●"/>
            </a:pPr>
            <a:r>
              <a:rPr lang="en-US" sz="1600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조회수 높은 영화 선별 및 추천</a:t>
            </a:r>
            <a:endParaRPr sz="160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4" name="Google Shape;584;p20"/>
          <p:cNvSpPr/>
          <p:nvPr/>
        </p:nvSpPr>
        <p:spPr>
          <a:xfrm>
            <a:off x="4300920" y="2890800"/>
            <a:ext cx="870840" cy="539640"/>
          </a:xfrm>
          <a:prstGeom prst="notched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5" name="Google Shape;585;p20"/>
          <p:cNvSpPr/>
          <p:nvPr/>
        </p:nvSpPr>
        <p:spPr>
          <a:xfrm>
            <a:off x="923400" y="5103720"/>
            <a:ext cx="10317600" cy="4572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6" name="Google Shape;586;p20"/>
          <p:cNvSpPr/>
          <p:nvPr/>
        </p:nvSpPr>
        <p:spPr>
          <a:xfrm>
            <a:off x="6159240" y="2227500"/>
            <a:ext cx="1014120" cy="879120"/>
          </a:xfrm>
          <a:prstGeom prst="homePlate">
            <a:avLst>
              <a:gd name="adj" fmla="val 19383"/>
            </a:avLst>
          </a:prstGeom>
          <a:solidFill>
            <a:srgbClr val="434343"/>
          </a:solidFill>
          <a:ln>
            <a:noFill/>
          </a:ln>
          <a:effectLst>
            <a:outerShdw blurRad="50800" dist="38100" dir="16200000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0" rIns="91425" bIns="144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7" name="Google Shape;587;p20"/>
          <p:cNvSpPr/>
          <p:nvPr/>
        </p:nvSpPr>
        <p:spPr>
          <a:xfrm>
            <a:off x="8462880" y="2227500"/>
            <a:ext cx="1014120" cy="879120"/>
          </a:xfrm>
          <a:prstGeom prst="homePlate">
            <a:avLst>
              <a:gd name="adj" fmla="val 19383"/>
            </a:avLst>
          </a:prstGeom>
          <a:solidFill>
            <a:srgbClr val="434343"/>
          </a:solidFill>
          <a:ln>
            <a:noFill/>
          </a:ln>
          <a:effectLst>
            <a:outerShdw blurRad="50800" dist="38100" dir="16200000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0000" rIns="91425" bIns="90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8" name="Google Shape;588;p20"/>
          <p:cNvSpPr/>
          <p:nvPr/>
        </p:nvSpPr>
        <p:spPr>
          <a:xfrm>
            <a:off x="7311240" y="2227500"/>
            <a:ext cx="1014120" cy="879120"/>
          </a:xfrm>
          <a:prstGeom prst="homePlate">
            <a:avLst>
              <a:gd name="adj" fmla="val 19383"/>
            </a:avLst>
          </a:prstGeom>
          <a:solidFill>
            <a:srgbClr val="434343"/>
          </a:solidFill>
          <a:ln>
            <a:noFill/>
          </a:ln>
          <a:effectLst>
            <a:outerShdw blurRad="50800" dist="38100" dir="16200000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0" rIns="91425" bIns="144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9" name="Google Shape;589;p20"/>
          <p:cNvSpPr/>
          <p:nvPr/>
        </p:nvSpPr>
        <p:spPr>
          <a:xfrm rot="10800000" flipH="1">
            <a:off x="514800" y="633960"/>
            <a:ext cx="11264040" cy="324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 cap="flat" cmpd="sng">
            <a:solidFill>
              <a:srgbClr val="E1E1E2"/>
            </a:solidFill>
            <a:prstDash val="solid"/>
            <a:miter lim="8000"/>
            <a:headEnd type="none" w="sm" len="sm"/>
            <a:tailEnd type="none" w="sm" len="sm"/>
          </a:ln>
        </p:spPr>
      </p:sp>
      <p:grpSp>
        <p:nvGrpSpPr>
          <p:cNvPr id="590" name="Google Shape;590;p20"/>
          <p:cNvGrpSpPr/>
          <p:nvPr/>
        </p:nvGrpSpPr>
        <p:grpSpPr>
          <a:xfrm>
            <a:off x="9541200" y="2227500"/>
            <a:ext cx="1087440" cy="879120"/>
            <a:chOff x="9541200" y="2227500"/>
            <a:chExt cx="1087440" cy="879120"/>
          </a:xfrm>
        </p:grpSpPr>
        <p:sp>
          <p:nvSpPr>
            <p:cNvPr id="591" name="Google Shape;591;p20"/>
            <p:cNvSpPr/>
            <p:nvPr/>
          </p:nvSpPr>
          <p:spPr>
            <a:xfrm>
              <a:off x="9614520" y="2227500"/>
              <a:ext cx="1014120" cy="879120"/>
            </a:xfrm>
            <a:prstGeom prst="homePlate">
              <a:avLst>
                <a:gd name="adj" fmla="val 19383"/>
              </a:avLst>
            </a:prstGeom>
            <a:solidFill>
              <a:srgbClr val="434343"/>
            </a:solidFill>
            <a:ln>
              <a:noFill/>
            </a:ln>
            <a:effectLst>
              <a:outerShdw blurRad="50800" dist="38100" dir="16200000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0" rIns="91425" bIns="1440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2" name="Google Shape;592;p20"/>
            <p:cNvSpPr txBox="1"/>
            <p:nvPr/>
          </p:nvSpPr>
          <p:spPr>
            <a:xfrm>
              <a:off x="9541200" y="2343894"/>
              <a:ext cx="1074360" cy="6463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rgbClr val="FFFF00"/>
                  </a:solidFill>
                  <a:latin typeface="Arial"/>
                  <a:ea typeface="Arial"/>
                  <a:cs typeface="Arial"/>
                  <a:sym typeface="Arial"/>
                </a:rPr>
                <a:t>자연어 처리</a:t>
              </a:r>
              <a:endParaRPr/>
            </a:p>
          </p:txBody>
        </p:sp>
      </p:grpSp>
      <p:sp>
        <p:nvSpPr>
          <p:cNvPr id="593" name="Google Shape;593;p20"/>
          <p:cNvSpPr txBox="1"/>
          <p:nvPr/>
        </p:nvSpPr>
        <p:spPr>
          <a:xfrm>
            <a:off x="8381520" y="2344146"/>
            <a:ext cx="107436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협력적 필터링</a:t>
            </a:r>
            <a:endParaRPr/>
          </a:p>
        </p:txBody>
      </p:sp>
      <p:sp>
        <p:nvSpPr>
          <p:cNvPr id="594" name="Google Shape;594;p20"/>
          <p:cNvSpPr txBox="1"/>
          <p:nvPr/>
        </p:nvSpPr>
        <p:spPr>
          <a:xfrm>
            <a:off x="7230820" y="2357108"/>
            <a:ext cx="107436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가중치 부여</a:t>
            </a:r>
            <a:endParaRPr/>
          </a:p>
        </p:txBody>
      </p:sp>
      <p:sp>
        <p:nvSpPr>
          <p:cNvPr id="595" name="Google Shape;595;p20"/>
          <p:cNvSpPr txBox="1"/>
          <p:nvPr/>
        </p:nvSpPr>
        <p:spPr>
          <a:xfrm>
            <a:off x="6016160" y="2364213"/>
            <a:ext cx="1196520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고객 군집 구성</a:t>
            </a:r>
            <a:endParaRPr sz="160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6" name="Google Shape;596;p20"/>
          <p:cNvSpPr txBox="1"/>
          <p:nvPr/>
        </p:nvSpPr>
        <p:spPr>
          <a:xfrm>
            <a:off x="4485600" y="2032000"/>
            <a:ext cx="5944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97" name="Google Shape;597;p20"/>
          <p:cNvGrpSpPr/>
          <p:nvPr/>
        </p:nvGrpSpPr>
        <p:grpSpPr>
          <a:xfrm>
            <a:off x="802980" y="2227500"/>
            <a:ext cx="1393620" cy="879120"/>
            <a:chOff x="772500" y="2227500"/>
            <a:chExt cx="1393620" cy="879120"/>
          </a:xfrm>
        </p:grpSpPr>
        <p:sp>
          <p:nvSpPr>
            <p:cNvPr id="598" name="Google Shape;598;p20"/>
            <p:cNvSpPr/>
            <p:nvPr/>
          </p:nvSpPr>
          <p:spPr>
            <a:xfrm>
              <a:off x="772500" y="2227500"/>
              <a:ext cx="1393620" cy="879120"/>
            </a:xfrm>
            <a:prstGeom prst="homePlate">
              <a:avLst>
                <a:gd name="adj" fmla="val 19383"/>
              </a:avLst>
            </a:prstGeom>
            <a:solidFill>
              <a:srgbClr val="434343"/>
            </a:solidFill>
            <a:ln>
              <a:noFill/>
            </a:ln>
            <a:effectLst>
              <a:outerShdw blurRad="50800" dist="38100" dir="16200000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0" rIns="91425" bIns="1440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1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9" name="Google Shape;599;p20"/>
            <p:cNvSpPr txBox="1"/>
            <p:nvPr/>
          </p:nvSpPr>
          <p:spPr>
            <a:xfrm>
              <a:off x="781860" y="2413770"/>
              <a:ext cx="1246980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조회수 기반 영화 선별</a:t>
              </a:r>
              <a:endParaRPr/>
            </a:p>
          </p:txBody>
        </p:sp>
      </p:grpSp>
      <p:grpSp>
        <p:nvGrpSpPr>
          <p:cNvPr id="600" name="Google Shape;600;p20"/>
          <p:cNvGrpSpPr/>
          <p:nvPr/>
        </p:nvGrpSpPr>
        <p:grpSpPr>
          <a:xfrm>
            <a:off x="2277080" y="2227500"/>
            <a:ext cx="1433040" cy="879120"/>
            <a:chOff x="2145000" y="2227500"/>
            <a:chExt cx="1433040" cy="879120"/>
          </a:xfrm>
        </p:grpSpPr>
        <p:sp>
          <p:nvSpPr>
            <p:cNvPr id="601" name="Google Shape;601;p20"/>
            <p:cNvSpPr/>
            <p:nvPr/>
          </p:nvSpPr>
          <p:spPr>
            <a:xfrm>
              <a:off x="2166120" y="2227500"/>
              <a:ext cx="1411920" cy="879120"/>
            </a:xfrm>
            <a:prstGeom prst="homePlate">
              <a:avLst>
                <a:gd name="adj" fmla="val 19383"/>
              </a:avLst>
            </a:prstGeom>
            <a:solidFill>
              <a:srgbClr val="434343"/>
            </a:solidFill>
            <a:ln>
              <a:noFill/>
            </a:ln>
            <a:effectLst>
              <a:outerShdw blurRad="50800" dist="38100" dir="16200000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0" rIns="91425" bIns="1440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2" name="Google Shape;602;p20"/>
            <p:cNvSpPr txBox="1"/>
            <p:nvPr/>
          </p:nvSpPr>
          <p:spPr>
            <a:xfrm>
              <a:off x="2145000" y="2413770"/>
              <a:ext cx="1372380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선별 순서대로 추천</a:t>
              </a:r>
              <a:endParaRPr sz="1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03" name="Google Shape;603;p20"/>
          <p:cNvGrpSpPr/>
          <p:nvPr/>
        </p:nvGrpSpPr>
        <p:grpSpPr>
          <a:xfrm>
            <a:off x="1066480" y="5333295"/>
            <a:ext cx="1406090" cy="1113500"/>
            <a:chOff x="9541200" y="2227500"/>
            <a:chExt cx="1087440" cy="879120"/>
          </a:xfrm>
        </p:grpSpPr>
        <p:sp>
          <p:nvSpPr>
            <p:cNvPr id="604" name="Google Shape;604;p20"/>
            <p:cNvSpPr/>
            <p:nvPr/>
          </p:nvSpPr>
          <p:spPr>
            <a:xfrm>
              <a:off x="9614520" y="2227500"/>
              <a:ext cx="1014120" cy="879120"/>
            </a:xfrm>
            <a:prstGeom prst="homePlate">
              <a:avLst>
                <a:gd name="adj" fmla="val 19383"/>
              </a:avLst>
            </a:prstGeom>
            <a:solidFill>
              <a:srgbClr val="434343"/>
            </a:solidFill>
            <a:ln>
              <a:noFill/>
            </a:ln>
            <a:effectLst>
              <a:outerShdw blurRad="50800" dist="38100" dir="16200000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0" rIns="91425" bIns="1440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5" name="Google Shape;605;p20"/>
            <p:cNvSpPr txBox="1"/>
            <p:nvPr/>
          </p:nvSpPr>
          <p:spPr>
            <a:xfrm>
              <a:off x="9541200" y="2411918"/>
              <a:ext cx="1074360" cy="5102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rgbClr val="FFFF00"/>
                  </a:solidFill>
                  <a:latin typeface="Arial"/>
                  <a:ea typeface="Arial"/>
                  <a:cs typeface="Arial"/>
                  <a:sym typeface="Arial"/>
                </a:rPr>
                <a:t>자연어 </a:t>
              </a:r>
              <a:endParaRPr sz="1800" b="1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rgbClr val="FFFF00"/>
                  </a:solidFill>
                  <a:latin typeface="Arial"/>
                  <a:ea typeface="Arial"/>
                  <a:cs typeface="Arial"/>
                  <a:sym typeface="Arial"/>
                </a:rPr>
                <a:t>처리</a:t>
              </a: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"/>
          <p:cNvSpPr txBox="1"/>
          <p:nvPr/>
        </p:nvSpPr>
        <p:spPr>
          <a:xfrm>
            <a:off x="5593298" y="401636"/>
            <a:ext cx="1005403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E0B07E"/>
                </a:solidFill>
                <a:latin typeface="Arial"/>
                <a:ea typeface="Arial"/>
                <a:cs typeface="Arial"/>
                <a:sym typeface="Arial"/>
              </a:rPr>
              <a:t>목차</a:t>
            </a:r>
            <a:endParaRPr sz="3200">
              <a:solidFill>
                <a:srgbClr val="E0B07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5" name="Google Shape;205;p4"/>
          <p:cNvGrpSpPr/>
          <p:nvPr/>
        </p:nvGrpSpPr>
        <p:grpSpPr>
          <a:xfrm>
            <a:off x="1994685" y="2753401"/>
            <a:ext cx="8606175" cy="642199"/>
            <a:chOff x="1923565" y="3385650"/>
            <a:chExt cx="8606175" cy="642199"/>
          </a:xfrm>
        </p:grpSpPr>
        <p:sp>
          <p:nvSpPr>
            <p:cNvPr id="206" name="Google Shape;206;p4"/>
            <p:cNvSpPr/>
            <p:nvPr/>
          </p:nvSpPr>
          <p:spPr>
            <a:xfrm>
              <a:off x="1923565" y="3385824"/>
              <a:ext cx="642025" cy="642025"/>
            </a:xfrm>
            <a:prstGeom prst="rect">
              <a:avLst/>
            </a:prstGeom>
            <a:solidFill>
              <a:srgbClr val="4A738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02</a:t>
              </a:r>
              <a:endParaRPr sz="1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207;p4"/>
            <p:cNvSpPr/>
            <p:nvPr/>
          </p:nvSpPr>
          <p:spPr>
            <a:xfrm>
              <a:off x="6845757" y="3385824"/>
              <a:ext cx="642025" cy="642025"/>
            </a:xfrm>
            <a:prstGeom prst="rect">
              <a:avLst/>
            </a:prstGeom>
            <a:solidFill>
              <a:srgbClr val="5A378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06</a:t>
              </a:r>
              <a:endParaRPr sz="1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08;p4"/>
            <p:cNvSpPr txBox="1"/>
            <p:nvPr/>
          </p:nvSpPr>
          <p:spPr>
            <a:xfrm>
              <a:off x="2713204" y="3385650"/>
              <a:ext cx="307485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>
                  <a:solidFill>
                    <a:srgbClr val="E0B07E"/>
                  </a:solidFill>
                  <a:latin typeface="Arial"/>
                  <a:ea typeface="Arial"/>
                  <a:cs typeface="Arial"/>
                  <a:sym typeface="Arial"/>
                </a:rPr>
                <a:t>현상 및 개선기회</a:t>
              </a:r>
              <a:endParaRPr sz="2400" b="1">
                <a:solidFill>
                  <a:srgbClr val="E0B07E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09;p4"/>
            <p:cNvSpPr txBox="1"/>
            <p:nvPr/>
          </p:nvSpPr>
          <p:spPr>
            <a:xfrm>
              <a:off x="7556725" y="3385650"/>
              <a:ext cx="2973015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>
                  <a:solidFill>
                    <a:srgbClr val="BFBFBF"/>
                  </a:solidFill>
                  <a:latin typeface="Arial"/>
                  <a:ea typeface="Arial"/>
                  <a:cs typeface="Arial"/>
                  <a:sym typeface="Arial"/>
                </a:rPr>
                <a:t>예상 실적</a:t>
              </a:r>
              <a:endParaRPr sz="2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0" name="Google Shape;210;p4"/>
          <p:cNvGrpSpPr/>
          <p:nvPr/>
        </p:nvGrpSpPr>
        <p:grpSpPr>
          <a:xfrm>
            <a:off x="1994685" y="1323030"/>
            <a:ext cx="8606174" cy="685398"/>
            <a:chOff x="1923565" y="1202366"/>
            <a:chExt cx="8606174" cy="685398"/>
          </a:xfrm>
        </p:grpSpPr>
        <p:sp>
          <p:nvSpPr>
            <p:cNvPr id="211" name="Google Shape;211;p4"/>
            <p:cNvSpPr/>
            <p:nvPr/>
          </p:nvSpPr>
          <p:spPr>
            <a:xfrm>
              <a:off x="1923565" y="1245739"/>
              <a:ext cx="642025" cy="642025"/>
            </a:xfrm>
            <a:prstGeom prst="rect">
              <a:avLst/>
            </a:prstGeom>
            <a:solidFill>
              <a:srgbClr val="5A378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01</a:t>
              </a:r>
              <a:endParaRPr sz="1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2;p4"/>
            <p:cNvSpPr/>
            <p:nvPr/>
          </p:nvSpPr>
          <p:spPr>
            <a:xfrm>
              <a:off x="6845757" y="1245739"/>
              <a:ext cx="642025" cy="642025"/>
            </a:xfrm>
            <a:prstGeom prst="rect">
              <a:avLst/>
            </a:prstGeom>
            <a:solidFill>
              <a:srgbClr val="4A738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05</a:t>
              </a:r>
              <a:endParaRPr sz="1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213;p4"/>
            <p:cNvSpPr txBox="1"/>
            <p:nvPr/>
          </p:nvSpPr>
          <p:spPr>
            <a:xfrm>
              <a:off x="2713204" y="1202366"/>
              <a:ext cx="1641980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>
                  <a:solidFill>
                    <a:srgbClr val="BFBFBF"/>
                  </a:solidFill>
                  <a:latin typeface="Arial"/>
                  <a:ea typeface="Arial"/>
                  <a:cs typeface="Arial"/>
                  <a:sym typeface="Arial"/>
                </a:rPr>
                <a:t>추진배경</a:t>
              </a:r>
              <a:endParaRPr sz="2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214;p4"/>
            <p:cNvSpPr txBox="1"/>
            <p:nvPr/>
          </p:nvSpPr>
          <p:spPr>
            <a:xfrm>
              <a:off x="7556724" y="1202366"/>
              <a:ext cx="2973015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>
                  <a:solidFill>
                    <a:srgbClr val="E0B07E"/>
                  </a:solidFill>
                  <a:latin typeface="Arial"/>
                  <a:ea typeface="Arial"/>
                  <a:cs typeface="Arial"/>
                  <a:sym typeface="Arial"/>
                </a:rPr>
                <a:t>개선안 및 적용방안</a:t>
              </a:r>
              <a:endParaRPr sz="2400" b="1">
                <a:solidFill>
                  <a:srgbClr val="E0B07E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215" name="Google Shape;215;p4"/>
          <p:cNvCxnSpPr/>
          <p:nvPr/>
        </p:nvCxnSpPr>
        <p:spPr>
          <a:xfrm>
            <a:off x="3994718" y="1041135"/>
            <a:ext cx="4202565" cy="0"/>
          </a:xfrm>
          <a:prstGeom prst="straightConnector1">
            <a:avLst/>
          </a:prstGeom>
          <a:noFill/>
          <a:ln w="9525" cap="flat" cmpd="sng">
            <a:solidFill>
              <a:srgbClr val="E1E1E2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16" name="Google Shape;216;p4"/>
          <p:cNvGrpSpPr/>
          <p:nvPr/>
        </p:nvGrpSpPr>
        <p:grpSpPr>
          <a:xfrm>
            <a:off x="1994685" y="4140573"/>
            <a:ext cx="7555232" cy="685398"/>
            <a:chOff x="1923565" y="5171274"/>
            <a:chExt cx="7555232" cy="685398"/>
          </a:xfrm>
        </p:grpSpPr>
        <p:sp>
          <p:nvSpPr>
            <p:cNvPr id="217" name="Google Shape;217;p4"/>
            <p:cNvSpPr/>
            <p:nvPr/>
          </p:nvSpPr>
          <p:spPr>
            <a:xfrm>
              <a:off x="1923565" y="5214647"/>
              <a:ext cx="642025" cy="642025"/>
            </a:xfrm>
            <a:prstGeom prst="rect">
              <a:avLst/>
            </a:prstGeom>
            <a:solidFill>
              <a:srgbClr val="5A378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03</a:t>
              </a:r>
              <a:endParaRPr sz="1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218;p4"/>
            <p:cNvSpPr/>
            <p:nvPr/>
          </p:nvSpPr>
          <p:spPr>
            <a:xfrm>
              <a:off x="6845757" y="5214647"/>
              <a:ext cx="642025" cy="642025"/>
            </a:xfrm>
            <a:prstGeom prst="rect">
              <a:avLst/>
            </a:prstGeom>
            <a:solidFill>
              <a:srgbClr val="4A738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07</a:t>
              </a:r>
              <a:endParaRPr sz="1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19;p4"/>
            <p:cNvSpPr txBox="1"/>
            <p:nvPr/>
          </p:nvSpPr>
          <p:spPr>
            <a:xfrm>
              <a:off x="2713203" y="5171274"/>
              <a:ext cx="2264149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>
                  <a:solidFill>
                    <a:srgbClr val="BFBFBF"/>
                  </a:solidFill>
                  <a:latin typeface="Arial"/>
                  <a:ea typeface="Arial"/>
                  <a:cs typeface="Arial"/>
                  <a:sym typeface="Arial"/>
                </a:rPr>
                <a:t>분석계획</a:t>
              </a:r>
              <a:endParaRPr sz="2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220;p4"/>
            <p:cNvSpPr txBox="1"/>
            <p:nvPr/>
          </p:nvSpPr>
          <p:spPr>
            <a:xfrm>
              <a:off x="7556725" y="5171274"/>
              <a:ext cx="1922072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>
                  <a:solidFill>
                    <a:srgbClr val="E0B07E"/>
                  </a:solidFill>
                  <a:latin typeface="Arial"/>
                  <a:ea typeface="Arial"/>
                  <a:cs typeface="Arial"/>
                  <a:sym typeface="Arial"/>
                </a:rPr>
                <a:t>웹 시</a:t>
              </a:r>
              <a:r>
                <a:rPr lang="en-US" sz="2400" b="1">
                  <a:solidFill>
                    <a:srgbClr val="E0B07E"/>
                  </a:solidFill>
                </a:rPr>
                <a:t>연</a:t>
              </a:r>
              <a:endParaRPr sz="2400" b="1">
                <a:solidFill>
                  <a:srgbClr val="E0B07E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1" name="Google Shape;221;p4"/>
          <p:cNvGrpSpPr/>
          <p:nvPr/>
        </p:nvGrpSpPr>
        <p:grpSpPr>
          <a:xfrm>
            <a:off x="1994685" y="5570945"/>
            <a:ext cx="8606175" cy="642199"/>
            <a:chOff x="1923565" y="3385650"/>
            <a:chExt cx="8606175" cy="642199"/>
          </a:xfrm>
        </p:grpSpPr>
        <p:sp>
          <p:nvSpPr>
            <p:cNvPr id="222" name="Google Shape;222;p4"/>
            <p:cNvSpPr/>
            <p:nvPr/>
          </p:nvSpPr>
          <p:spPr>
            <a:xfrm>
              <a:off x="1923565" y="3385824"/>
              <a:ext cx="642025" cy="642025"/>
            </a:xfrm>
            <a:prstGeom prst="rect">
              <a:avLst/>
            </a:prstGeom>
            <a:solidFill>
              <a:srgbClr val="4A738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04</a:t>
              </a:r>
              <a:endParaRPr sz="1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23;p4"/>
            <p:cNvSpPr/>
            <p:nvPr/>
          </p:nvSpPr>
          <p:spPr>
            <a:xfrm>
              <a:off x="6845757" y="3385824"/>
              <a:ext cx="642025" cy="642025"/>
            </a:xfrm>
            <a:prstGeom prst="rect">
              <a:avLst/>
            </a:prstGeom>
            <a:solidFill>
              <a:srgbClr val="5A378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08</a:t>
              </a:r>
              <a:endParaRPr sz="1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224;p4"/>
            <p:cNvSpPr txBox="1"/>
            <p:nvPr/>
          </p:nvSpPr>
          <p:spPr>
            <a:xfrm>
              <a:off x="2713204" y="3385650"/>
              <a:ext cx="307485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>
                  <a:solidFill>
                    <a:srgbClr val="E0B07E"/>
                  </a:solidFill>
                  <a:latin typeface="Arial"/>
                  <a:ea typeface="Arial"/>
                  <a:cs typeface="Arial"/>
                  <a:sym typeface="Arial"/>
                </a:rPr>
                <a:t>분석 결과</a:t>
              </a:r>
              <a:endParaRPr sz="2400" b="1">
                <a:solidFill>
                  <a:srgbClr val="E0B07E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25;p4"/>
            <p:cNvSpPr txBox="1"/>
            <p:nvPr/>
          </p:nvSpPr>
          <p:spPr>
            <a:xfrm>
              <a:off x="7556725" y="3385650"/>
              <a:ext cx="2973015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>
                  <a:solidFill>
                    <a:srgbClr val="BFBFBF"/>
                  </a:solidFill>
                  <a:latin typeface="Arial"/>
                  <a:ea typeface="Arial"/>
                  <a:cs typeface="Arial"/>
                  <a:sym typeface="Arial"/>
                </a:rPr>
                <a:t>Learned Lessons</a:t>
              </a:r>
              <a:endParaRPr sz="2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21"/>
          <p:cNvSpPr/>
          <p:nvPr/>
        </p:nvSpPr>
        <p:spPr>
          <a:xfrm>
            <a:off x="654479" y="172440"/>
            <a:ext cx="5331541" cy="461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strike="noStrike">
                <a:solidFill>
                  <a:srgbClr val="D8D8D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05 </a:t>
            </a:r>
            <a:r>
              <a:rPr lang="en-US" sz="2400" b="1" strike="noStrike">
                <a:solidFill>
                  <a:srgbClr val="E0B07E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 개선안 및 적용 방안</a:t>
            </a:r>
            <a:endParaRPr sz="2400" b="1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1" name="Google Shape;611;p21"/>
          <p:cNvSpPr/>
          <p:nvPr/>
        </p:nvSpPr>
        <p:spPr>
          <a:xfrm rot="10800000" flipH="1">
            <a:off x="514800" y="633960"/>
            <a:ext cx="11264040" cy="324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 cap="flat" cmpd="sng">
            <a:solidFill>
              <a:srgbClr val="E1E1E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612" name="Google Shape;612;p21"/>
          <p:cNvSpPr txBox="1"/>
          <p:nvPr/>
        </p:nvSpPr>
        <p:spPr>
          <a:xfrm>
            <a:off x="904980" y="795100"/>
            <a:ext cx="4090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협력 필터링 가중치 부여</a:t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3" name="Google Shape;613;p21"/>
          <p:cNvSpPr txBox="1"/>
          <p:nvPr/>
        </p:nvSpPr>
        <p:spPr>
          <a:xfrm>
            <a:off x="2993174" y="6256006"/>
            <a:ext cx="5997600" cy="26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lt1"/>
                </a:solidFill>
              </a:rPr>
              <a:t>나이별로 군집을 묶어 해당 군집이 선호하는 영화에 가중치 부여</a:t>
            </a:r>
            <a:endParaRPr sz="16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4" name="Google Shape;614;p21"/>
          <p:cNvSpPr txBox="1"/>
          <p:nvPr/>
        </p:nvSpPr>
        <p:spPr>
          <a:xfrm>
            <a:off x="1607350" y="1378825"/>
            <a:ext cx="8766300" cy="4549500"/>
          </a:xfrm>
          <a:prstGeom prst="rect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15" name="Google Shape;61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3550" y="1414650"/>
            <a:ext cx="8616848" cy="448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8e88f8a2e0_4_34"/>
          <p:cNvSpPr/>
          <p:nvPr/>
        </p:nvSpPr>
        <p:spPr>
          <a:xfrm>
            <a:off x="654479" y="172440"/>
            <a:ext cx="5331600" cy="46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strike="noStrike">
                <a:solidFill>
                  <a:srgbClr val="D8D8D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05 </a:t>
            </a:r>
            <a:r>
              <a:rPr lang="en-US" sz="2400" b="1" strike="noStrike">
                <a:solidFill>
                  <a:srgbClr val="E0B07E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 개선안 및 적용 방안</a:t>
            </a:r>
            <a:endParaRPr sz="2400" b="1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1" name="Google Shape;621;g8e88f8a2e0_4_34"/>
          <p:cNvSpPr/>
          <p:nvPr/>
        </p:nvSpPr>
        <p:spPr>
          <a:xfrm rot="10800000" flipH="1">
            <a:off x="514800" y="633960"/>
            <a:ext cx="11264022" cy="324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 cap="flat" cmpd="sng">
            <a:solidFill>
              <a:srgbClr val="E1E1E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622" name="Google Shape;622;g8e88f8a2e0_4_34"/>
          <p:cNvSpPr txBox="1"/>
          <p:nvPr/>
        </p:nvSpPr>
        <p:spPr>
          <a:xfrm>
            <a:off x="904971" y="795093"/>
            <a:ext cx="1819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자연어 처리</a:t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3" name="Google Shape;623;g8e88f8a2e0_4_34"/>
          <p:cNvSpPr txBox="1"/>
          <p:nvPr/>
        </p:nvSpPr>
        <p:spPr>
          <a:xfrm>
            <a:off x="1291472" y="3483310"/>
            <a:ext cx="83145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영화의 정보를 담고 있는 “제목”, “장르”, “감독”, “배우”, “설명”, “줄거리”변수를 하나로 묶어서 자연어 처리를 수행하였다.</a:t>
            </a:r>
            <a:endParaRPr sz="16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4" name="Google Shape;624;g8e88f8a2e0_4_34"/>
          <p:cNvSpPr txBox="1"/>
          <p:nvPr/>
        </p:nvSpPr>
        <p:spPr>
          <a:xfrm>
            <a:off x="1329179" y="1791722"/>
            <a:ext cx="8163600" cy="1569600"/>
          </a:xfrm>
          <a:prstGeom prst="rect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df_meta = df_meta.fillna("")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df_meta["natlang"] = df_meta["title"] + " "  + df_meta["Genre_1"] + " " +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df_meta["Genre_2"] + " " + df_meta["Genre_3"] + " " + df_meta["Genre_4"] + " " +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df_meta["Genre_5"] + " " + df_meta["Genre_6"] + " " + df_meta["Genre_7"] + " " +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df_meta["Genre_8"] + " " + df_meta["director"] + " " + df_meta["actor_1"] + " " +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df_meta["description"] + " " + df_meta["storyline"]</a:t>
            </a:r>
            <a:endParaRPr sz="16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5" name="Google Shape;625;g8e88f8a2e0_4_34"/>
          <p:cNvSpPr txBox="1"/>
          <p:nvPr/>
        </p:nvSpPr>
        <p:spPr>
          <a:xfrm>
            <a:off x="514800" y="1325090"/>
            <a:ext cx="999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전처리</a:t>
            </a:r>
            <a:endParaRPr/>
          </a:p>
        </p:txBody>
      </p:sp>
      <p:sp>
        <p:nvSpPr>
          <p:cNvPr id="626" name="Google Shape;626;g8e88f8a2e0_4_34"/>
          <p:cNvSpPr txBox="1"/>
          <p:nvPr/>
        </p:nvSpPr>
        <p:spPr>
          <a:xfrm>
            <a:off x="3972800" y="5197282"/>
            <a:ext cx="58710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TF-IDF을 사용하여 어떤 단어가 해당 영화 정보에는 자주 등장하지만 다른 영화 정보에는 많이 없는 단어일 수록 높은 가중치를 두어 영화별 연관성을 파악한다.  </a:t>
            </a:r>
            <a:endParaRPr/>
          </a:p>
        </p:txBody>
      </p:sp>
      <p:sp>
        <p:nvSpPr>
          <p:cNvPr id="627" name="Google Shape;627;g8e88f8a2e0_4_34"/>
          <p:cNvSpPr txBox="1"/>
          <p:nvPr/>
        </p:nvSpPr>
        <p:spPr>
          <a:xfrm>
            <a:off x="514799" y="4352029"/>
            <a:ext cx="2209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TF-IDF Vectorizer</a:t>
            </a:r>
            <a:endParaRPr sz="18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8" name="Google Shape;628;g8e88f8a2e0_4_34"/>
          <p:cNvSpPr/>
          <p:nvPr/>
        </p:nvSpPr>
        <p:spPr>
          <a:xfrm>
            <a:off x="1325508" y="4906486"/>
            <a:ext cx="1945500" cy="1779000"/>
          </a:xfrm>
          <a:prstGeom prst="rect">
            <a:avLst/>
          </a:prstGeom>
          <a:solidFill>
            <a:srgbClr val="01081D"/>
          </a:solidFill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9" name="Google Shape;629;g8e88f8a2e0_4_34"/>
          <p:cNvSpPr/>
          <p:nvPr/>
        </p:nvSpPr>
        <p:spPr>
          <a:xfrm>
            <a:off x="1353789" y="5760163"/>
            <a:ext cx="267600" cy="264300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0" name="Google Shape;630;g8e88f8a2e0_4_34"/>
          <p:cNvSpPr/>
          <p:nvPr/>
        </p:nvSpPr>
        <p:spPr>
          <a:xfrm>
            <a:off x="839023" y="5781374"/>
            <a:ext cx="330000" cy="211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1" name="Google Shape;631;g8e88f8a2e0_4_34"/>
          <p:cNvSpPr/>
          <p:nvPr/>
        </p:nvSpPr>
        <p:spPr>
          <a:xfrm>
            <a:off x="1619313" y="5760163"/>
            <a:ext cx="267600" cy="264300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2" name="Google Shape;632;g8e88f8a2e0_4_34"/>
          <p:cNvSpPr/>
          <p:nvPr/>
        </p:nvSpPr>
        <p:spPr>
          <a:xfrm>
            <a:off x="1884837" y="5760163"/>
            <a:ext cx="267600" cy="264300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3" name="Google Shape;633;g8e88f8a2e0_4_34"/>
          <p:cNvSpPr/>
          <p:nvPr/>
        </p:nvSpPr>
        <p:spPr>
          <a:xfrm>
            <a:off x="2970489" y="5760163"/>
            <a:ext cx="267600" cy="264300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22"/>
          <p:cNvSpPr/>
          <p:nvPr/>
        </p:nvSpPr>
        <p:spPr>
          <a:xfrm>
            <a:off x="2096640" y="1471655"/>
            <a:ext cx="1658160" cy="586080"/>
          </a:xfrm>
          <a:prstGeom prst="roundRect">
            <a:avLst>
              <a:gd name="adj" fmla="val 6205"/>
            </a:avLst>
          </a:prstGeom>
          <a:solidFill>
            <a:srgbClr val="5A378C"/>
          </a:solidFill>
          <a:ln>
            <a:noFill/>
          </a:ln>
          <a:effectLst>
            <a:outerShdw blurRad="50800" dist="38100" dir="16200000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 strike="noStrik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영화 매출액</a:t>
            </a:r>
            <a:endParaRPr sz="17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39" name="Google Shape;639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176840" y="2222975"/>
            <a:ext cx="1547640" cy="2375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0" name="Google Shape;640;p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335440" y="2198855"/>
            <a:ext cx="1547640" cy="2375640"/>
          </a:xfrm>
          <a:prstGeom prst="rect">
            <a:avLst/>
          </a:prstGeom>
          <a:noFill/>
          <a:ln>
            <a:noFill/>
          </a:ln>
        </p:spPr>
      </p:pic>
      <p:sp>
        <p:nvSpPr>
          <p:cNvPr id="641" name="Google Shape;641;p22"/>
          <p:cNvSpPr/>
          <p:nvPr/>
        </p:nvSpPr>
        <p:spPr>
          <a:xfrm>
            <a:off x="10056600" y="1792055"/>
            <a:ext cx="1724040" cy="2976840"/>
          </a:xfrm>
          <a:custGeom>
            <a:avLst/>
            <a:gdLst/>
            <a:ahLst/>
            <a:cxnLst/>
            <a:rect l="l" t="t" r="r" b="b"/>
            <a:pathLst>
              <a:path w="214" h="453" extrusionOk="0">
                <a:moveTo>
                  <a:pt x="214" y="30"/>
                </a:moveTo>
                <a:cubicBezTo>
                  <a:pt x="214" y="14"/>
                  <a:pt x="201" y="0"/>
                  <a:pt x="184" y="0"/>
                </a:cubicBezTo>
                <a:cubicBezTo>
                  <a:pt x="31" y="0"/>
                  <a:pt x="31" y="0"/>
                  <a:pt x="31" y="0"/>
                </a:cubicBezTo>
                <a:cubicBezTo>
                  <a:pt x="14" y="0"/>
                  <a:pt x="0" y="14"/>
                  <a:pt x="0" y="30"/>
                </a:cubicBezTo>
                <a:cubicBezTo>
                  <a:pt x="0" y="423"/>
                  <a:pt x="0" y="423"/>
                  <a:pt x="0" y="423"/>
                </a:cubicBezTo>
                <a:cubicBezTo>
                  <a:pt x="0" y="440"/>
                  <a:pt x="14" y="453"/>
                  <a:pt x="31" y="453"/>
                </a:cubicBezTo>
                <a:cubicBezTo>
                  <a:pt x="184" y="453"/>
                  <a:pt x="184" y="453"/>
                  <a:pt x="184" y="453"/>
                </a:cubicBezTo>
                <a:cubicBezTo>
                  <a:pt x="201" y="453"/>
                  <a:pt x="214" y="440"/>
                  <a:pt x="214" y="423"/>
                </a:cubicBezTo>
                <a:lnTo>
                  <a:pt x="214" y="30"/>
                </a:lnTo>
                <a:close/>
                <a:moveTo>
                  <a:pt x="130" y="40"/>
                </a:moveTo>
                <a:cubicBezTo>
                  <a:pt x="130" y="43"/>
                  <a:pt x="128" y="45"/>
                  <a:pt x="125" y="45"/>
                </a:cubicBezTo>
                <a:cubicBezTo>
                  <a:pt x="92" y="45"/>
                  <a:pt x="92" y="45"/>
                  <a:pt x="92" y="45"/>
                </a:cubicBezTo>
                <a:cubicBezTo>
                  <a:pt x="90" y="45"/>
                  <a:pt x="87" y="43"/>
                  <a:pt x="87" y="40"/>
                </a:cubicBezTo>
                <a:cubicBezTo>
                  <a:pt x="87" y="40"/>
                  <a:pt x="87" y="40"/>
                  <a:pt x="87" y="40"/>
                </a:cubicBezTo>
                <a:cubicBezTo>
                  <a:pt x="87" y="37"/>
                  <a:pt x="90" y="35"/>
                  <a:pt x="92" y="35"/>
                </a:cubicBezTo>
                <a:cubicBezTo>
                  <a:pt x="125" y="35"/>
                  <a:pt x="125" y="35"/>
                  <a:pt x="125" y="35"/>
                </a:cubicBezTo>
                <a:cubicBezTo>
                  <a:pt x="128" y="35"/>
                  <a:pt x="130" y="37"/>
                  <a:pt x="130" y="40"/>
                </a:cubicBezTo>
                <a:close/>
                <a:moveTo>
                  <a:pt x="200" y="389"/>
                </a:moveTo>
                <a:cubicBezTo>
                  <a:pt x="18" y="389"/>
                  <a:pt x="18" y="389"/>
                  <a:pt x="18" y="389"/>
                </a:cubicBezTo>
                <a:cubicBezTo>
                  <a:pt x="18" y="65"/>
                  <a:pt x="18" y="65"/>
                  <a:pt x="18" y="65"/>
                </a:cubicBezTo>
                <a:cubicBezTo>
                  <a:pt x="200" y="65"/>
                  <a:pt x="200" y="65"/>
                  <a:pt x="200" y="65"/>
                </a:cubicBezTo>
                <a:lnTo>
                  <a:pt x="200" y="389"/>
                </a:ln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2" name="Google Shape;642;p22"/>
          <p:cNvSpPr/>
          <p:nvPr/>
        </p:nvSpPr>
        <p:spPr>
          <a:xfrm>
            <a:off x="8250120" y="1792055"/>
            <a:ext cx="1724040" cy="2976840"/>
          </a:xfrm>
          <a:custGeom>
            <a:avLst/>
            <a:gdLst/>
            <a:ahLst/>
            <a:cxnLst/>
            <a:rect l="l" t="t" r="r" b="b"/>
            <a:pathLst>
              <a:path w="214" h="453" extrusionOk="0">
                <a:moveTo>
                  <a:pt x="214" y="30"/>
                </a:moveTo>
                <a:cubicBezTo>
                  <a:pt x="214" y="14"/>
                  <a:pt x="201" y="0"/>
                  <a:pt x="184" y="0"/>
                </a:cubicBezTo>
                <a:cubicBezTo>
                  <a:pt x="31" y="0"/>
                  <a:pt x="31" y="0"/>
                  <a:pt x="31" y="0"/>
                </a:cubicBezTo>
                <a:cubicBezTo>
                  <a:pt x="14" y="0"/>
                  <a:pt x="0" y="14"/>
                  <a:pt x="0" y="30"/>
                </a:cubicBezTo>
                <a:cubicBezTo>
                  <a:pt x="0" y="423"/>
                  <a:pt x="0" y="423"/>
                  <a:pt x="0" y="423"/>
                </a:cubicBezTo>
                <a:cubicBezTo>
                  <a:pt x="0" y="440"/>
                  <a:pt x="14" y="453"/>
                  <a:pt x="31" y="453"/>
                </a:cubicBezTo>
                <a:cubicBezTo>
                  <a:pt x="184" y="453"/>
                  <a:pt x="184" y="453"/>
                  <a:pt x="184" y="453"/>
                </a:cubicBezTo>
                <a:cubicBezTo>
                  <a:pt x="201" y="453"/>
                  <a:pt x="214" y="440"/>
                  <a:pt x="214" y="423"/>
                </a:cubicBezTo>
                <a:lnTo>
                  <a:pt x="214" y="30"/>
                </a:lnTo>
                <a:close/>
                <a:moveTo>
                  <a:pt x="130" y="40"/>
                </a:moveTo>
                <a:cubicBezTo>
                  <a:pt x="130" y="43"/>
                  <a:pt x="128" y="45"/>
                  <a:pt x="125" y="45"/>
                </a:cubicBezTo>
                <a:cubicBezTo>
                  <a:pt x="92" y="45"/>
                  <a:pt x="92" y="45"/>
                  <a:pt x="92" y="45"/>
                </a:cubicBezTo>
                <a:cubicBezTo>
                  <a:pt x="90" y="45"/>
                  <a:pt x="87" y="43"/>
                  <a:pt x="87" y="40"/>
                </a:cubicBezTo>
                <a:cubicBezTo>
                  <a:pt x="87" y="40"/>
                  <a:pt x="87" y="40"/>
                  <a:pt x="87" y="40"/>
                </a:cubicBezTo>
                <a:cubicBezTo>
                  <a:pt x="87" y="37"/>
                  <a:pt x="90" y="35"/>
                  <a:pt x="92" y="35"/>
                </a:cubicBezTo>
                <a:cubicBezTo>
                  <a:pt x="125" y="35"/>
                  <a:pt x="125" y="35"/>
                  <a:pt x="125" y="35"/>
                </a:cubicBezTo>
                <a:cubicBezTo>
                  <a:pt x="128" y="35"/>
                  <a:pt x="130" y="37"/>
                  <a:pt x="130" y="40"/>
                </a:cubicBezTo>
                <a:close/>
                <a:moveTo>
                  <a:pt x="200" y="389"/>
                </a:moveTo>
                <a:cubicBezTo>
                  <a:pt x="18" y="389"/>
                  <a:pt x="18" y="389"/>
                  <a:pt x="18" y="389"/>
                </a:cubicBezTo>
                <a:cubicBezTo>
                  <a:pt x="18" y="65"/>
                  <a:pt x="18" y="65"/>
                  <a:pt x="18" y="65"/>
                </a:cubicBezTo>
                <a:cubicBezTo>
                  <a:pt x="200" y="65"/>
                  <a:pt x="200" y="65"/>
                  <a:pt x="200" y="65"/>
                </a:cubicBezTo>
                <a:lnTo>
                  <a:pt x="200" y="389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3" name="Google Shape;643;p22"/>
          <p:cNvSpPr/>
          <p:nvPr/>
        </p:nvSpPr>
        <p:spPr>
          <a:xfrm>
            <a:off x="10056600" y="4894175"/>
            <a:ext cx="1944000" cy="3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strike="noStrike">
                <a:solidFill>
                  <a:srgbClr val="E0B07E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THE HATE U GIVE</a:t>
            </a:r>
            <a:endParaRPr sz="18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4" name="Google Shape;644;p22"/>
          <p:cNvSpPr/>
          <p:nvPr/>
        </p:nvSpPr>
        <p:spPr>
          <a:xfrm rot="10800000">
            <a:off x="12511800" y="5748120"/>
            <a:ext cx="360" cy="130392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 cap="flat" cmpd="sng">
            <a:solidFill>
              <a:srgbClr val="E1E1E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645" name="Google Shape;645;p22"/>
          <p:cNvSpPr/>
          <p:nvPr/>
        </p:nvSpPr>
        <p:spPr>
          <a:xfrm>
            <a:off x="8072640" y="4894175"/>
            <a:ext cx="2072880" cy="3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strike="noStrike">
                <a:solidFill>
                  <a:srgbClr val="E0B07E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The Darkest Minds</a:t>
            </a:r>
            <a:endParaRPr sz="18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6" name="Google Shape;646;p22"/>
          <p:cNvSpPr/>
          <p:nvPr/>
        </p:nvSpPr>
        <p:spPr>
          <a:xfrm>
            <a:off x="224640" y="3266615"/>
            <a:ext cx="7677720" cy="2448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 cap="flat" cmpd="sng">
            <a:solidFill>
              <a:srgbClr val="E1E1E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647" name="Google Shape;647;p22"/>
          <p:cNvSpPr/>
          <p:nvPr/>
        </p:nvSpPr>
        <p:spPr>
          <a:xfrm>
            <a:off x="1598760" y="5756040"/>
            <a:ext cx="5939240" cy="854640"/>
          </a:xfrm>
          <a:prstGeom prst="rect">
            <a:avLst/>
          </a:prstGeom>
          <a:noFill/>
          <a:ln w="38150" cap="flat" cmpd="sng">
            <a:solidFill>
              <a:srgbClr val="F2F2F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8" name="Google Shape;648;p22"/>
          <p:cNvSpPr/>
          <p:nvPr/>
        </p:nvSpPr>
        <p:spPr>
          <a:xfrm>
            <a:off x="2092320" y="2513855"/>
            <a:ext cx="1800360" cy="3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strike="noStrike">
                <a:solidFill>
                  <a:srgbClr val="F2F2F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평균 3천만 달러</a:t>
            </a:r>
            <a:endParaRPr sz="18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9" name="Google Shape;649;p22"/>
          <p:cNvSpPr/>
          <p:nvPr/>
        </p:nvSpPr>
        <p:spPr>
          <a:xfrm>
            <a:off x="5446440" y="2544815"/>
            <a:ext cx="1211400" cy="3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strike="noStrike">
                <a:solidFill>
                  <a:srgbClr val="F2F2F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2200 달러</a:t>
            </a:r>
            <a:endParaRPr sz="18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0" name="Google Shape;650;p22"/>
          <p:cNvSpPr/>
          <p:nvPr/>
        </p:nvSpPr>
        <p:spPr>
          <a:xfrm>
            <a:off x="3940560" y="2540855"/>
            <a:ext cx="1324800" cy="3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strike="noStrike">
                <a:solidFill>
                  <a:srgbClr val="F2F2F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평균 150개 </a:t>
            </a:r>
            <a:endParaRPr sz="18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1" name="Google Shape;651;p22"/>
          <p:cNvSpPr/>
          <p:nvPr/>
        </p:nvSpPr>
        <p:spPr>
          <a:xfrm>
            <a:off x="3988440" y="3655055"/>
            <a:ext cx="1527480" cy="3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strike="noStrike">
                <a:solidFill>
                  <a:srgbClr val="F2F2F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평균 435개</a:t>
            </a:r>
            <a:endParaRPr sz="18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2" name="Google Shape;652;p22"/>
          <p:cNvSpPr/>
          <p:nvPr/>
        </p:nvSpPr>
        <p:spPr>
          <a:xfrm>
            <a:off x="1761860" y="5919095"/>
            <a:ext cx="5394560" cy="461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strike="noStrik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판권 계약금 15 % 비용 절감 </a:t>
            </a:r>
            <a:endParaRPr sz="32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strike="noStrike">
                <a:solidFill>
                  <a:srgbClr val="BFBFB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endParaRPr sz="28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3" name="Google Shape;653;p22"/>
          <p:cNvSpPr/>
          <p:nvPr/>
        </p:nvSpPr>
        <p:spPr>
          <a:xfrm>
            <a:off x="197280" y="3342575"/>
            <a:ext cx="1800360" cy="1047960"/>
          </a:xfrm>
          <a:prstGeom prst="rect">
            <a:avLst/>
          </a:prstGeom>
          <a:solidFill>
            <a:srgbClr val="4A738C">
              <a:alpha val="6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영화 매출액</a:t>
            </a:r>
            <a:endParaRPr sz="18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strike="noStrike">
                <a:solidFill>
                  <a:srgbClr val="FF9900"/>
                </a:solidFill>
                <a:latin typeface="Arial"/>
                <a:ea typeface="Arial"/>
                <a:cs typeface="Arial"/>
                <a:sym typeface="Arial"/>
              </a:rPr>
              <a:t>상위</a:t>
            </a:r>
            <a:r>
              <a:rPr lang="en-US"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10% 영화</a:t>
            </a:r>
            <a:endParaRPr sz="18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4" name="Google Shape;654;p22"/>
          <p:cNvSpPr/>
          <p:nvPr/>
        </p:nvSpPr>
        <p:spPr>
          <a:xfrm>
            <a:off x="197280" y="2174375"/>
            <a:ext cx="1800360" cy="1047960"/>
          </a:xfrm>
          <a:prstGeom prst="rect">
            <a:avLst/>
          </a:prstGeom>
          <a:solidFill>
            <a:srgbClr val="4A738C">
              <a:alpha val="6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영화 매출액</a:t>
            </a:r>
            <a:endParaRPr sz="18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strike="noStrike">
                <a:solidFill>
                  <a:srgbClr val="FF9900"/>
                </a:solidFill>
                <a:latin typeface="Arial"/>
                <a:ea typeface="Arial"/>
                <a:cs typeface="Arial"/>
                <a:sym typeface="Arial"/>
              </a:rPr>
              <a:t>하위</a:t>
            </a:r>
            <a:r>
              <a:rPr lang="en-US" sz="1800" b="1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10% 영화</a:t>
            </a:r>
            <a:endParaRPr sz="18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5" name="Google Shape;655;p22"/>
          <p:cNvSpPr/>
          <p:nvPr/>
        </p:nvSpPr>
        <p:spPr>
          <a:xfrm>
            <a:off x="2096640" y="3669815"/>
            <a:ext cx="1944000" cy="3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strike="noStrike">
                <a:solidFill>
                  <a:srgbClr val="F2F2F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평균 1.7억 달러</a:t>
            </a:r>
            <a:endParaRPr sz="18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6" name="Google Shape;656;p22"/>
          <p:cNvSpPr/>
          <p:nvPr/>
        </p:nvSpPr>
        <p:spPr>
          <a:xfrm>
            <a:off x="5459760" y="3655055"/>
            <a:ext cx="1211400" cy="3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strike="noStrike">
                <a:solidFill>
                  <a:srgbClr val="F2F2F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2500달러</a:t>
            </a:r>
            <a:endParaRPr sz="18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7" name="Google Shape;657;p22"/>
          <p:cNvSpPr/>
          <p:nvPr/>
        </p:nvSpPr>
        <p:spPr>
          <a:xfrm>
            <a:off x="440280" y="697839"/>
            <a:ext cx="10060920" cy="4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b="1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배급사와 영화 매출액 기준 판권 계약을 통해 판권계약료 연간 3백만원 절감</a:t>
            </a:r>
            <a:endParaRPr sz="19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8" name="Google Shape;658;p22"/>
          <p:cNvSpPr/>
          <p:nvPr/>
        </p:nvSpPr>
        <p:spPr>
          <a:xfrm>
            <a:off x="9320400" y="2671535"/>
            <a:ext cx="1432800" cy="1430640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계약금액</a:t>
            </a:r>
            <a:endParaRPr sz="16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2195달러</a:t>
            </a:r>
            <a:endParaRPr sz="16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9" name="Google Shape;659;p22"/>
          <p:cNvSpPr/>
          <p:nvPr/>
        </p:nvSpPr>
        <p:spPr>
          <a:xfrm rot="5400000">
            <a:off x="4124520" y="5206680"/>
            <a:ext cx="411840" cy="484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0" name="Google Shape;660;p22"/>
          <p:cNvSpPr/>
          <p:nvPr/>
        </p:nvSpPr>
        <p:spPr>
          <a:xfrm>
            <a:off x="8273880" y="1210295"/>
            <a:ext cx="3507120" cy="491400"/>
          </a:xfrm>
          <a:prstGeom prst="rect">
            <a:avLst/>
          </a:prstGeom>
          <a:noFill/>
          <a:ln w="38150" cap="flat" cmpd="sng">
            <a:solidFill>
              <a:srgbClr val="F2F2F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판권 계약 예상 작품</a:t>
            </a:r>
            <a:endParaRPr sz="18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1" name="Google Shape;661;p22"/>
          <p:cNvSpPr/>
          <p:nvPr/>
        </p:nvSpPr>
        <p:spPr>
          <a:xfrm>
            <a:off x="6733440" y="2312975"/>
            <a:ext cx="360" cy="214704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 cap="flat" cmpd="sng">
            <a:solidFill>
              <a:srgbClr val="E1E1E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662" name="Google Shape;662;p22"/>
          <p:cNvSpPr/>
          <p:nvPr/>
        </p:nvSpPr>
        <p:spPr>
          <a:xfrm>
            <a:off x="5274000" y="2267975"/>
            <a:ext cx="360" cy="214704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 cap="flat" cmpd="sng">
            <a:solidFill>
              <a:srgbClr val="E1E1E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663" name="Google Shape;663;p22"/>
          <p:cNvSpPr/>
          <p:nvPr/>
        </p:nvSpPr>
        <p:spPr>
          <a:xfrm>
            <a:off x="3835080" y="2267975"/>
            <a:ext cx="360" cy="214704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 cap="flat" cmpd="sng">
            <a:solidFill>
              <a:srgbClr val="E1E1E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664" name="Google Shape;664;p22"/>
          <p:cNvSpPr/>
          <p:nvPr/>
        </p:nvSpPr>
        <p:spPr>
          <a:xfrm>
            <a:off x="654480" y="172440"/>
            <a:ext cx="7609320" cy="461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strike="noStrike">
                <a:solidFill>
                  <a:srgbClr val="D8D8D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05 </a:t>
            </a:r>
            <a:r>
              <a:rPr lang="en-US" sz="2400" b="1" strike="noStrike">
                <a:solidFill>
                  <a:srgbClr val="E0B07E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 개선안 및 적용 방안 </a:t>
            </a:r>
            <a:endParaRPr sz="2400" b="1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5" name="Google Shape;665;p22"/>
          <p:cNvSpPr/>
          <p:nvPr/>
        </p:nvSpPr>
        <p:spPr>
          <a:xfrm>
            <a:off x="6919200" y="2553815"/>
            <a:ext cx="1085400" cy="3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strike="noStrike">
                <a:solidFill>
                  <a:srgbClr val="F2F2F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1900번</a:t>
            </a:r>
            <a:endParaRPr sz="18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6" name="Google Shape;666;p22"/>
          <p:cNvSpPr/>
          <p:nvPr/>
        </p:nvSpPr>
        <p:spPr>
          <a:xfrm>
            <a:off x="6985080" y="3655055"/>
            <a:ext cx="1085400" cy="3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strike="noStrike">
                <a:solidFill>
                  <a:srgbClr val="F2F2F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800번</a:t>
            </a:r>
            <a:endParaRPr sz="18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7" name="Google Shape;667;p22"/>
          <p:cNvSpPr/>
          <p:nvPr/>
        </p:nvSpPr>
        <p:spPr>
          <a:xfrm>
            <a:off x="3835080" y="1471655"/>
            <a:ext cx="1432800" cy="586080"/>
          </a:xfrm>
          <a:prstGeom prst="roundRect">
            <a:avLst>
              <a:gd name="adj" fmla="val 6205"/>
            </a:avLst>
          </a:prstGeom>
          <a:solidFill>
            <a:srgbClr val="5A378C"/>
          </a:solidFill>
          <a:ln>
            <a:noFill/>
          </a:ln>
          <a:effectLst>
            <a:outerShdw blurRad="50800" dist="38100" dir="16200000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strike="noStrik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비평가 </a:t>
            </a:r>
            <a:endParaRPr sz="16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strike="noStrik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댓글 수</a:t>
            </a:r>
            <a:endParaRPr sz="16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8" name="Google Shape;668;p22"/>
          <p:cNvSpPr/>
          <p:nvPr/>
        </p:nvSpPr>
        <p:spPr>
          <a:xfrm>
            <a:off x="5331960" y="1471655"/>
            <a:ext cx="1324800" cy="586080"/>
          </a:xfrm>
          <a:prstGeom prst="roundRect">
            <a:avLst>
              <a:gd name="adj" fmla="val 6205"/>
            </a:avLst>
          </a:prstGeom>
          <a:solidFill>
            <a:srgbClr val="5A378C"/>
          </a:solidFill>
          <a:ln>
            <a:noFill/>
          </a:ln>
          <a:effectLst>
            <a:outerShdw blurRad="50800" dist="38100" dir="16200000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 strike="noStrik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판권계약금</a:t>
            </a:r>
            <a:endParaRPr sz="17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9" name="Google Shape;669;p22"/>
          <p:cNvSpPr/>
          <p:nvPr/>
        </p:nvSpPr>
        <p:spPr>
          <a:xfrm>
            <a:off x="6723720" y="1471655"/>
            <a:ext cx="1324800" cy="586080"/>
          </a:xfrm>
          <a:prstGeom prst="roundRect">
            <a:avLst>
              <a:gd name="adj" fmla="val 6205"/>
            </a:avLst>
          </a:prstGeom>
          <a:solidFill>
            <a:srgbClr val="5A378C"/>
          </a:solidFill>
          <a:ln>
            <a:noFill/>
          </a:ln>
          <a:effectLst>
            <a:outerShdw blurRad="50800" dist="38100" dir="16200000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strike="noStrik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예상 </a:t>
            </a:r>
            <a:endParaRPr sz="16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strike="noStrik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다운로드 수</a:t>
            </a:r>
            <a:endParaRPr sz="16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0" name="Google Shape;670;p22"/>
          <p:cNvSpPr/>
          <p:nvPr/>
        </p:nvSpPr>
        <p:spPr>
          <a:xfrm>
            <a:off x="603720" y="4795175"/>
            <a:ext cx="7481520" cy="411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strike="noStrik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배급사(예:FOX)를 기준으로 전세계 매출액과 비평가 리뷰 수가 낮은 영화 선택</a:t>
            </a:r>
            <a:endParaRPr sz="16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1" name="Google Shape;671;p22"/>
          <p:cNvSpPr/>
          <p:nvPr/>
        </p:nvSpPr>
        <p:spPr>
          <a:xfrm rot="10800000" flipH="1">
            <a:off x="514800" y="633960"/>
            <a:ext cx="11264040" cy="324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 cap="flat" cmpd="sng">
            <a:solidFill>
              <a:srgbClr val="E1E1E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672" name="Google Shape;672;p22"/>
          <p:cNvSpPr/>
          <p:nvPr/>
        </p:nvSpPr>
        <p:spPr>
          <a:xfrm>
            <a:off x="240840" y="2152055"/>
            <a:ext cx="7829640" cy="1047960"/>
          </a:xfrm>
          <a:prstGeom prst="rect">
            <a:avLst/>
          </a:prstGeom>
          <a:noFill/>
          <a:ln w="76300" cap="flat" cmpd="sng">
            <a:solidFill>
              <a:srgbClr val="FF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23"/>
          <p:cNvSpPr/>
          <p:nvPr/>
        </p:nvSpPr>
        <p:spPr>
          <a:xfrm>
            <a:off x="994680" y="1502280"/>
            <a:ext cx="3340800" cy="4973040"/>
          </a:xfrm>
          <a:prstGeom prst="rect">
            <a:avLst/>
          </a:prstGeom>
          <a:noFill/>
          <a:ln w="38150" cap="flat" cmpd="sng">
            <a:solidFill>
              <a:srgbClr val="4A86E8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8" name="Google Shape;678;p23"/>
          <p:cNvSpPr/>
          <p:nvPr/>
        </p:nvSpPr>
        <p:spPr>
          <a:xfrm>
            <a:off x="4617720" y="1502280"/>
            <a:ext cx="3340800" cy="4973040"/>
          </a:xfrm>
          <a:prstGeom prst="rect">
            <a:avLst/>
          </a:prstGeom>
          <a:noFill/>
          <a:ln w="38150" cap="flat" cmpd="sng">
            <a:solidFill>
              <a:srgbClr val="FF99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9" name="Google Shape;679;p23"/>
          <p:cNvSpPr/>
          <p:nvPr/>
        </p:nvSpPr>
        <p:spPr>
          <a:xfrm>
            <a:off x="8251200" y="1502280"/>
            <a:ext cx="3340800" cy="4973040"/>
          </a:xfrm>
          <a:prstGeom prst="rect">
            <a:avLst/>
          </a:prstGeom>
          <a:noFill/>
          <a:ln w="38150" cap="flat" cmpd="sng">
            <a:solidFill>
              <a:srgbClr val="9900FF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0" name="Google Shape;680;p23"/>
          <p:cNvSpPr/>
          <p:nvPr/>
        </p:nvSpPr>
        <p:spPr>
          <a:xfrm rot="-5400000">
            <a:off x="2397240" y="559800"/>
            <a:ext cx="535320" cy="2754720"/>
          </a:xfrm>
          <a:prstGeom prst="roundRect">
            <a:avLst>
              <a:gd name="adj" fmla="val 6205"/>
            </a:avLst>
          </a:prstGeom>
          <a:solidFill>
            <a:srgbClr val="5A378C"/>
          </a:solidFill>
          <a:ln>
            <a:noFill/>
          </a:ln>
          <a:effectLst>
            <a:outerShdw blurRad="50800" dist="38100" dir="16200000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1" name="Google Shape;681;p23"/>
          <p:cNvSpPr/>
          <p:nvPr/>
        </p:nvSpPr>
        <p:spPr>
          <a:xfrm>
            <a:off x="1287720" y="1741680"/>
            <a:ext cx="2754720" cy="400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금토일 마케팅 </a:t>
            </a:r>
            <a:endParaRPr sz="22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2" name="Google Shape;682;p23"/>
          <p:cNvSpPr/>
          <p:nvPr/>
        </p:nvSpPr>
        <p:spPr>
          <a:xfrm rot="-5400000">
            <a:off x="5968080" y="559800"/>
            <a:ext cx="535320" cy="2754720"/>
          </a:xfrm>
          <a:prstGeom prst="roundRect">
            <a:avLst>
              <a:gd name="adj" fmla="val 6205"/>
            </a:avLst>
          </a:prstGeom>
          <a:solidFill>
            <a:srgbClr val="5A378C"/>
          </a:solidFill>
          <a:ln>
            <a:noFill/>
          </a:ln>
          <a:effectLst>
            <a:outerShdw blurRad="50800" dist="38100" dir="16200000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3" name="Google Shape;683;p23"/>
          <p:cNvSpPr/>
          <p:nvPr/>
        </p:nvSpPr>
        <p:spPr>
          <a:xfrm rot="-5400000">
            <a:off x="9701280" y="508320"/>
            <a:ext cx="535320" cy="2849400"/>
          </a:xfrm>
          <a:prstGeom prst="roundRect">
            <a:avLst>
              <a:gd name="adj" fmla="val 6205"/>
            </a:avLst>
          </a:prstGeom>
          <a:solidFill>
            <a:srgbClr val="5A378C"/>
          </a:solidFill>
          <a:ln>
            <a:noFill/>
          </a:ln>
          <a:effectLst>
            <a:outerShdw blurRad="50800" dist="38100" dir="16200000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4" name="Google Shape;684;p23"/>
          <p:cNvSpPr/>
          <p:nvPr/>
        </p:nvSpPr>
        <p:spPr>
          <a:xfrm>
            <a:off x="1211400" y="2406960"/>
            <a:ext cx="2881080" cy="3825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주요 구독 패턴이 모여있는 금, 토, 일과 나머지 요일 들의 시청 격차를 이용한 마케팅 시행</a:t>
            </a:r>
            <a:endParaRPr sz="15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월 단위 구독을 8,900원으로 하고 주말 구독을 3,900으로 하여 주말에 몰려있는 수요 대응</a:t>
            </a:r>
            <a:endParaRPr sz="15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41"/>
              </a:spcBef>
              <a:spcAft>
                <a:spcPts val="0"/>
              </a:spcAft>
              <a:buNone/>
            </a:pPr>
            <a:endParaRPr sz="15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5" name="Google Shape;685;p23"/>
          <p:cNvSpPr/>
          <p:nvPr/>
        </p:nvSpPr>
        <p:spPr>
          <a:xfrm>
            <a:off x="5006160" y="1741680"/>
            <a:ext cx="2438640" cy="400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신규 컨텐츠 제공</a:t>
            </a:r>
            <a:endParaRPr sz="22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6" name="Google Shape;686;p23"/>
          <p:cNvSpPr/>
          <p:nvPr/>
        </p:nvSpPr>
        <p:spPr>
          <a:xfrm>
            <a:off x="8547480" y="1741680"/>
            <a:ext cx="2881080" cy="461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40대 타겟 협업 마케팅</a:t>
            </a:r>
            <a:endParaRPr sz="21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241"/>
              </a:spcBef>
              <a:spcAft>
                <a:spcPts val="0"/>
              </a:spcAft>
              <a:buNone/>
            </a:pPr>
            <a:endParaRPr sz="21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7" name="Google Shape;687;p23"/>
          <p:cNvSpPr/>
          <p:nvPr/>
        </p:nvSpPr>
        <p:spPr>
          <a:xfrm>
            <a:off x="4749840" y="4226040"/>
            <a:ext cx="3239640" cy="2020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딥페이크, 영화 수정 등 다양한 고객을 위한 마케팅</a:t>
            </a:r>
            <a:endParaRPr sz="14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영화 리뷰어를 섭외하여 고객들에게 </a:t>
            </a:r>
            <a:endParaRPr sz="14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추천 영화에 대해 설명하는 시스템 추가 </a:t>
            </a:r>
            <a:endParaRPr sz="14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나의 취향을 보다 더 잘 이해할 것 같은 사람들이 직접 서로 콘텐츠를 추천해주는 커뮤니티 장을 구축</a:t>
            </a:r>
            <a:r>
              <a:rPr lang="en-US" sz="1400" b="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4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8" name="Google Shape;688;p23"/>
          <p:cNvSpPr/>
          <p:nvPr/>
        </p:nvSpPr>
        <p:spPr>
          <a:xfrm>
            <a:off x="440280" y="726120"/>
            <a:ext cx="8400960" cy="4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b="1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주말 요금제 실시 및 부가 서비스 제공하여 신규 고객 가입 유도</a:t>
            </a:r>
            <a:endParaRPr sz="19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9" name="Google Shape;689;p23"/>
          <p:cNvSpPr/>
          <p:nvPr/>
        </p:nvSpPr>
        <p:spPr>
          <a:xfrm>
            <a:off x="8547480" y="2406960"/>
            <a:ext cx="2881080" cy="349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40대 고객의 경우 아이들에게 영화를 보여주는 목적보다는 본인의 영화 시청하는 구독경향</a:t>
            </a:r>
            <a:endParaRPr sz="14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41"/>
              </a:spcBef>
              <a:spcAft>
                <a:spcPts val="0"/>
              </a:spcAft>
              <a:buNone/>
            </a:pPr>
            <a:endParaRPr sz="14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41"/>
              </a:spcBef>
              <a:spcAft>
                <a:spcPts val="0"/>
              </a:spcAft>
              <a:buNone/>
            </a:pPr>
            <a:r>
              <a:rPr lang="en-US" sz="1400" b="0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키즈 카페와 협업하여 (주)좋은영화 구독시 키즈 카페 쿠폰 지급.</a:t>
            </a:r>
            <a:endParaRPr sz="14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41"/>
              </a:spcBef>
              <a:spcAft>
                <a:spcPts val="0"/>
              </a:spcAft>
              <a:buNone/>
            </a:pPr>
            <a:r>
              <a:rPr lang="en-US" sz="1400" b="0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이를 통해 40대의 OTT 이용시간을 확보</a:t>
            </a:r>
            <a:endParaRPr sz="14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0" name="Google Shape;690;p23"/>
          <p:cNvSpPr/>
          <p:nvPr/>
        </p:nvSpPr>
        <p:spPr>
          <a:xfrm>
            <a:off x="654480" y="172440"/>
            <a:ext cx="3831120" cy="461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strike="noStrike">
                <a:solidFill>
                  <a:srgbClr val="D8D8D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05 </a:t>
            </a:r>
            <a:r>
              <a:rPr lang="en-US" sz="2400" b="1" strike="noStrike">
                <a:solidFill>
                  <a:srgbClr val="E0B07E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 개선안 및 적용 방안</a:t>
            </a:r>
            <a:endParaRPr sz="2400" b="1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91" name="Google Shape;691;p23"/>
          <p:cNvPicPr preferRelativeResize="0"/>
          <p:nvPr/>
        </p:nvPicPr>
        <p:blipFill rotWithShape="1">
          <a:blip r:embed="rId3">
            <a:alphaModFix/>
          </a:blip>
          <a:srcRect t="4823" b="4729"/>
          <a:stretch/>
        </p:blipFill>
        <p:spPr>
          <a:xfrm>
            <a:off x="4978080" y="2386080"/>
            <a:ext cx="2630880" cy="166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2" name="Google Shape;692;p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38120" y="3452360"/>
            <a:ext cx="2436120" cy="648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3" name="Google Shape;693;p23"/>
          <p:cNvPicPr preferRelativeResize="0"/>
          <p:nvPr/>
        </p:nvPicPr>
        <p:blipFill rotWithShape="1">
          <a:blip r:embed="rId5">
            <a:alphaModFix/>
          </a:blip>
          <a:srcRect l="8635" t="3385" b="6122"/>
          <a:stretch/>
        </p:blipFill>
        <p:spPr>
          <a:xfrm>
            <a:off x="1435600" y="4264000"/>
            <a:ext cx="2436120" cy="648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4" name="Google Shape;694;p2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093240" y="4580640"/>
            <a:ext cx="1657080" cy="1510560"/>
          </a:xfrm>
          <a:prstGeom prst="rect">
            <a:avLst/>
          </a:prstGeom>
          <a:noFill/>
          <a:ln>
            <a:noFill/>
          </a:ln>
        </p:spPr>
      </p:pic>
      <p:sp>
        <p:nvSpPr>
          <p:cNvPr id="695" name="Google Shape;695;p23"/>
          <p:cNvSpPr/>
          <p:nvPr/>
        </p:nvSpPr>
        <p:spPr>
          <a:xfrm rot="10800000" flipH="1">
            <a:off x="514800" y="633960"/>
            <a:ext cx="11264040" cy="324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 cap="flat" cmpd="sng">
            <a:solidFill>
              <a:srgbClr val="E1E1E2"/>
            </a:solidFill>
            <a:prstDash val="solid"/>
            <a:miter lim="8000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24"/>
          <p:cNvSpPr txBox="1"/>
          <p:nvPr/>
        </p:nvSpPr>
        <p:spPr>
          <a:xfrm>
            <a:off x="9004375" y="3824425"/>
            <a:ext cx="2114100" cy="38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(이익 = 구독료 - 판권 계약금)</a:t>
            </a:r>
            <a:endParaRPr sz="12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01" name="Google Shape;701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02700" y="1413550"/>
            <a:ext cx="4371975" cy="241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2" name="Google Shape;702;p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57975" y="1413550"/>
            <a:ext cx="5502650" cy="4235450"/>
          </a:xfrm>
          <a:prstGeom prst="rect">
            <a:avLst/>
          </a:prstGeom>
          <a:noFill/>
          <a:ln>
            <a:noFill/>
          </a:ln>
        </p:spPr>
      </p:pic>
      <p:sp>
        <p:nvSpPr>
          <p:cNvPr id="703" name="Google Shape;703;p24"/>
          <p:cNvSpPr txBox="1"/>
          <p:nvPr/>
        </p:nvSpPr>
        <p:spPr>
          <a:xfrm>
            <a:off x="7482288" y="4493125"/>
            <a:ext cx="3244800" cy="109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총 수입	: 6.83억원</a:t>
            </a:r>
            <a:endParaRPr sz="22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계약 판권 지출	: 2.28억원</a:t>
            </a:r>
            <a:endParaRPr sz="22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순 이익	: 4.55억원</a:t>
            </a:r>
            <a:endParaRPr sz="22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4" name="Google Shape;704;p24"/>
          <p:cNvSpPr/>
          <p:nvPr/>
        </p:nvSpPr>
        <p:spPr>
          <a:xfrm>
            <a:off x="654462" y="172450"/>
            <a:ext cx="9159300" cy="46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strike="noStrike">
                <a:solidFill>
                  <a:srgbClr val="D8D8D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06  </a:t>
            </a:r>
            <a:r>
              <a:rPr lang="en-US" sz="2400" b="1">
                <a:solidFill>
                  <a:srgbClr val="E0B07E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예상실적 - 좋은영화 현재 매출 현황</a:t>
            </a:r>
            <a:r>
              <a:rPr lang="en-US" sz="2400" b="1" strike="noStrike">
                <a:solidFill>
                  <a:srgbClr val="D8D8D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 </a:t>
            </a:r>
            <a:r>
              <a:rPr lang="en-US" sz="2400" b="1" strike="noStrike">
                <a:solidFill>
                  <a:srgbClr val="E0B07E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 </a:t>
            </a:r>
            <a:endParaRPr sz="2400" b="1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5" name="Google Shape;705;p24"/>
          <p:cNvSpPr/>
          <p:nvPr/>
        </p:nvSpPr>
        <p:spPr>
          <a:xfrm rot="10800000" flipH="1">
            <a:off x="514800" y="633960"/>
            <a:ext cx="11264022" cy="324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 cap="flat" cmpd="sng">
            <a:solidFill>
              <a:srgbClr val="E1E1E2"/>
            </a:solidFill>
            <a:prstDash val="solid"/>
            <a:miter lim="8000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25"/>
          <p:cNvSpPr/>
          <p:nvPr/>
        </p:nvSpPr>
        <p:spPr>
          <a:xfrm>
            <a:off x="7017040" y="1568600"/>
            <a:ext cx="3685976" cy="4842360"/>
          </a:xfrm>
          <a:prstGeom prst="rect">
            <a:avLst/>
          </a:prstGeom>
          <a:noFill/>
          <a:ln w="38150" cap="flat" cmpd="sng">
            <a:solidFill>
              <a:srgbClr val="FF99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1" name="Google Shape;711;p25"/>
          <p:cNvSpPr/>
          <p:nvPr/>
        </p:nvSpPr>
        <p:spPr>
          <a:xfrm>
            <a:off x="1955000" y="1558440"/>
            <a:ext cx="3815880" cy="4842360"/>
          </a:xfrm>
          <a:prstGeom prst="rect">
            <a:avLst/>
          </a:prstGeom>
          <a:noFill/>
          <a:ln w="38150" cap="flat" cmpd="sng">
            <a:solidFill>
              <a:srgbClr val="4A86E8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2" name="Google Shape;712;p25"/>
          <p:cNvSpPr/>
          <p:nvPr/>
        </p:nvSpPr>
        <p:spPr>
          <a:xfrm>
            <a:off x="654480" y="172440"/>
            <a:ext cx="2479320" cy="461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strike="noStrike">
                <a:solidFill>
                  <a:srgbClr val="D8D8D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06  </a:t>
            </a:r>
            <a:r>
              <a:rPr lang="en-US" sz="2400" b="1">
                <a:solidFill>
                  <a:srgbClr val="E0B07E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예상실적</a:t>
            </a:r>
            <a:r>
              <a:rPr lang="en-US" sz="2400" b="1" strike="noStrike">
                <a:solidFill>
                  <a:srgbClr val="D8D8D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 </a:t>
            </a:r>
            <a:r>
              <a:rPr lang="en-US" sz="2400" b="1" strike="noStrike">
                <a:solidFill>
                  <a:srgbClr val="E0B07E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 </a:t>
            </a:r>
            <a:endParaRPr sz="2400" b="1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3" name="Google Shape;713;p25"/>
          <p:cNvSpPr/>
          <p:nvPr/>
        </p:nvSpPr>
        <p:spPr>
          <a:xfrm>
            <a:off x="458280" y="739440"/>
            <a:ext cx="10878120" cy="4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기존 전략 유지 시 보다 57% 매출 증가 예상</a:t>
            </a:r>
            <a:endParaRPr sz="1900"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4" name="Google Shape;714;p25"/>
          <p:cNvSpPr/>
          <p:nvPr/>
        </p:nvSpPr>
        <p:spPr>
          <a:xfrm>
            <a:off x="7264851" y="4714159"/>
            <a:ext cx="3190353" cy="1404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판권계약, 추천 알고리즘 개선, 마케팅을 추진한 경우 </a:t>
            </a:r>
            <a:endParaRPr sz="1800" b="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예상 매출액 증가율 77% 달성 </a:t>
            </a:r>
            <a:endParaRPr sz="18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5" name="Google Shape;715;p25"/>
          <p:cNvSpPr/>
          <p:nvPr/>
        </p:nvSpPr>
        <p:spPr>
          <a:xfrm>
            <a:off x="2018199" y="4714159"/>
            <a:ext cx="3644823" cy="1329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기존 전략 유지 시 매출 증가율 </a:t>
            </a:r>
            <a:endParaRPr sz="1800" b="0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전년도 대비 하락</a:t>
            </a:r>
            <a:endParaRPr sz="1800" b="0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6" name="Google Shape;716;p25"/>
          <p:cNvSpPr/>
          <p:nvPr/>
        </p:nvSpPr>
        <p:spPr>
          <a:xfrm>
            <a:off x="2193680" y="1634760"/>
            <a:ext cx="3213892" cy="5218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연도별 자사 매출액 증가율</a:t>
            </a:r>
            <a:endParaRPr sz="16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7" name="Google Shape;717;p25"/>
          <p:cNvSpPr/>
          <p:nvPr/>
        </p:nvSpPr>
        <p:spPr>
          <a:xfrm>
            <a:off x="7491880" y="1644920"/>
            <a:ext cx="2946632" cy="5218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연도별 자사 매출액 증가율</a:t>
            </a:r>
            <a:endParaRPr sz="16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8" name="Google Shape;718;p25"/>
          <p:cNvSpPr/>
          <p:nvPr/>
        </p:nvSpPr>
        <p:spPr>
          <a:xfrm>
            <a:off x="7331679" y="4506199"/>
            <a:ext cx="3023163" cy="4571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 cap="flat" cmpd="sng">
            <a:solidFill>
              <a:srgbClr val="E1E1E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719" name="Google Shape;719;p25"/>
          <p:cNvSpPr/>
          <p:nvPr/>
        </p:nvSpPr>
        <p:spPr>
          <a:xfrm rot="10800000" flipH="1">
            <a:off x="514800" y="633960"/>
            <a:ext cx="11264040" cy="324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 cap="flat" cmpd="sng">
            <a:solidFill>
              <a:srgbClr val="E1E1E2"/>
            </a:solidFill>
            <a:prstDash val="solid"/>
            <a:miter lim="8000"/>
            <a:headEnd type="none" w="sm" len="sm"/>
            <a:tailEnd type="none" w="sm" len="sm"/>
          </a:ln>
        </p:spPr>
      </p:sp>
      <p:pic>
        <p:nvPicPr>
          <p:cNvPr id="720" name="Google Shape;720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48159" y="2156574"/>
            <a:ext cx="3454857" cy="231081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189428" y="2232895"/>
            <a:ext cx="3412634" cy="2322572"/>
          </a:xfrm>
          <a:prstGeom prst="rect">
            <a:avLst/>
          </a:prstGeom>
          <a:noFill/>
          <a:ln>
            <a:noFill/>
          </a:ln>
        </p:spPr>
      </p:pic>
      <p:sp>
        <p:nvSpPr>
          <p:cNvPr id="722" name="Google Shape;722;p25"/>
          <p:cNvSpPr/>
          <p:nvPr/>
        </p:nvSpPr>
        <p:spPr>
          <a:xfrm>
            <a:off x="6127080" y="3556000"/>
            <a:ext cx="588680" cy="491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27" name="Google Shape;727;p26"/>
          <p:cNvGraphicFramePr/>
          <p:nvPr/>
        </p:nvGraphicFramePr>
        <p:xfrm>
          <a:off x="621919" y="1651601"/>
          <a:ext cx="3000000" cy="3000000"/>
        </p:xfrm>
        <a:graphic>
          <a:graphicData uri="http://schemas.openxmlformats.org/drawingml/2006/table">
            <a:tbl>
              <a:tblPr firstRow="1" bandRow="1">
                <a:gradFill>
                  <a:gsLst>
                    <a:gs pos="0">
                      <a:srgbClr val="9BCDFF"/>
                    </a:gs>
                    <a:gs pos="35000">
                      <a:srgbClr val="B8DCFF"/>
                    </a:gs>
                    <a:gs pos="100000">
                      <a:srgbClr val="E2F0FF"/>
                    </a:gs>
                  </a:gsLst>
                  <a:lin ang="16200000" scaled="0"/>
                </a:gradFill>
                <a:tableStyleId>{7F48BFE0-63F9-475A-8A9C-E5147DAA5D54}</a:tableStyleId>
              </a:tblPr>
              <a:tblGrid>
                <a:gridCol w="2479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71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58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567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기존전략 유지</a:t>
                      </a: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2018</a:t>
                      </a: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2019</a:t>
                      </a:r>
                      <a:endParaRPr sz="18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신규고객 유입</a:t>
                      </a: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600명</a:t>
                      </a: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500명</a:t>
                      </a:r>
                      <a:endParaRPr sz="18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연평균 구독개월 수</a:t>
                      </a: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7개월</a:t>
                      </a: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7개월</a:t>
                      </a:r>
                      <a:endParaRPr sz="18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전체 고객수</a:t>
                      </a: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3277명</a:t>
                      </a: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3777명</a:t>
                      </a:r>
                      <a:endParaRPr sz="18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판권계약</a:t>
                      </a: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12건</a:t>
                      </a:r>
                      <a:endParaRPr sz="1800" u="none" strike="noStrike" cap="none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12건</a:t>
                      </a:r>
                      <a:endParaRPr sz="18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728" name="Google Shape;728;p26"/>
          <p:cNvSpPr txBox="1"/>
          <p:nvPr/>
        </p:nvSpPr>
        <p:spPr>
          <a:xfrm>
            <a:off x="522860" y="1142976"/>
            <a:ext cx="5455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예상 매출 = 전체 고객 x 월 구독료 x 연 평균 구독 수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729" name="Google Shape;729;p26"/>
          <p:cNvGraphicFramePr/>
          <p:nvPr/>
        </p:nvGraphicFramePr>
        <p:xfrm>
          <a:off x="621920" y="4262596"/>
          <a:ext cx="3000000" cy="3000000"/>
        </p:xfrm>
        <a:graphic>
          <a:graphicData uri="http://schemas.openxmlformats.org/drawingml/2006/table">
            <a:tbl>
              <a:tblPr firstRow="1" bandRow="1">
                <a:noFill/>
                <a:tableStyleId>{7F48BFE0-63F9-475A-8A9C-E5147DAA5D54}</a:tableStyleId>
              </a:tblPr>
              <a:tblGrid>
                <a:gridCol w="2572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59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776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567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>
                          <a:solidFill>
                            <a:srgbClr val="FFFFFF"/>
                          </a:solidFill>
                        </a:rPr>
                        <a:t>개선방안 적용</a:t>
                      </a:r>
                      <a:endParaRPr sz="1800" u="none" strike="noStrike" cap="none">
                        <a:solidFill>
                          <a:srgbClr val="FFFFFF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>
                          <a:solidFill>
                            <a:srgbClr val="FFFFFF"/>
                          </a:solidFill>
                        </a:rPr>
                        <a:t>2018</a:t>
                      </a:r>
                      <a:endParaRPr sz="1800" u="none" strike="noStrike" cap="none">
                        <a:solidFill>
                          <a:srgbClr val="FFFFFF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>
                          <a:solidFill>
                            <a:srgbClr val="FFFFFF"/>
                          </a:solidFill>
                        </a:rPr>
                        <a:t>2019</a:t>
                      </a:r>
                      <a:endParaRPr sz="1800" u="none" strike="noStrike" cap="none">
                        <a:solidFill>
                          <a:srgbClr val="FFFFFF"/>
                        </a:solidFill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>
                          <a:solidFill>
                            <a:srgbClr val="FFFFFF"/>
                          </a:solidFill>
                        </a:rPr>
                        <a:t>신규고객 유입</a:t>
                      </a:r>
                      <a:endParaRPr sz="1800" u="none" strike="noStrike" cap="none">
                        <a:solidFill>
                          <a:srgbClr val="FFFFFF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>
                          <a:solidFill>
                            <a:srgbClr val="FFFFFF"/>
                          </a:solidFill>
                        </a:rPr>
                        <a:t>600명</a:t>
                      </a:r>
                      <a:endParaRPr sz="1800" u="none" strike="noStrike" cap="none">
                        <a:solidFill>
                          <a:srgbClr val="FFFFFF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>
                          <a:solidFill>
                            <a:srgbClr val="FFFFFF"/>
                          </a:solidFill>
                        </a:rPr>
                        <a:t>1000명</a:t>
                      </a:r>
                      <a:endParaRPr sz="1800" u="none" strike="noStrike" cap="none">
                        <a:solidFill>
                          <a:srgbClr val="FFFFFF"/>
                        </a:solidFill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>
                          <a:solidFill>
                            <a:srgbClr val="FFFFFF"/>
                          </a:solidFill>
                        </a:rPr>
                        <a:t>연평균 구독 개월 수</a:t>
                      </a:r>
                      <a:endParaRPr sz="1800" u="none" strike="noStrike" cap="none">
                        <a:solidFill>
                          <a:srgbClr val="FFFFFF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>
                          <a:solidFill>
                            <a:srgbClr val="FFFFFF"/>
                          </a:solidFill>
                        </a:rPr>
                        <a:t>7개월</a:t>
                      </a:r>
                      <a:endParaRPr sz="1800" u="none" strike="noStrike" cap="none">
                        <a:solidFill>
                          <a:srgbClr val="FFFFFF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>
                          <a:solidFill>
                            <a:srgbClr val="FFFFFF"/>
                          </a:solidFill>
                        </a:rPr>
                        <a:t>10개월</a:t>
                      </a:r>
                      <a:endParaRPr sz="1800" u="none" strike="noStrike" cap="none">
                        <a:solidFill>
                          <a:srgbClr val="FFFFFF"/>
                        </a:solidFill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>
                          <a:solidFill>
                            <a:srgbClr val="FFFFFF"/>
                          </a:solidFill>
                        </a:rPr>
                        <a:t>전체 고객수</a:t>
                      </a:r>
                      <a:endParaRPr sz="1800" u="none" strike="noStrike" cap="none">
                        <a:solidFill>
                          <a:srgbClr val="FFFFFF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>
                          <a:solidFill>
                            <a:srgbClr val="FFFFFF"/>
                          </a:solidFill>
                        </a:rPr>
                        <a:t>3277명</a:t>
                      </a:r>
                      <a:endParaRPr sz="1800" u="none" strike="noStrike" cap="none">
                        <a:solidFill>
                          <a:srgbClr val="FFFFFF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>
                          <a:solidFill>
                            <a:srgbClr val="FFFFFF"/>
                          </a:solidFill>
                        </a:rPr>
                        <a:t>4777명</a:t>
                      </a:r>
                      <a:endParaRPr sz="1800" u="none" strike="noStrike" cap="none">
                        <a:solidFill>
                          <a:srgbClr val="FFFFFF"/>
                        </a:solidFill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>
                          <a:solidFill>
                            <a:srgbClr val="FFFFFF"/>
                          </a:solidFill>
                        </a:rPr>
                        <a:t>판권계약</a:t>
                      </a:r>
                      <a:endParaRPr sz="1800" u="none" strike="noStrike" cap="none">
                        <a:solidFill>
                          <a:srgbClr val="FFFFFF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>
                          <a:solidFill>
                            <a:srgbClr val="FFFFFF"/>
                          </a:solidFill>
                        </a:rPr>
                        <a:t>12건</a:t>
                      </a:r>
                      <a:endParaRPr sz="1800" u="none" strike="noStrike" cap="none">
                        <a:solidFill>
                          <a:srgbClr val="FFFFFF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>
                          <a:solidFill>
                            <a:srgbClr val="FFFFFF"/>
                          </a:solidFill>
                        </a:rPr>
                        <a:t>20건</a:t>
                      </a:r>
                      <a:endParaRPr sz="1800" u="none" strike="noStrike" cap="none">
                        <a:solidFill>
                          <a:srgbClr val="FFFFFF"/>
                        </a:solidFill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730" name="Google Shape;730;p26"/>
          <p:cNvSpPr txBox="1"/>
          <p:nvPr/>
        </p:nvSpPr>
        <p:spPr>
          <a:xfrm>
            <a:off x="6324600" y="1327642"/>
            <a:ext cx="4470300" cy="2123700"/>
          </a:xfrm>
          <a:prstGeom prst="rect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lang="en-US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연 구독 매출</a:t>
            </a: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lang="en-US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3777 x 9900 x 7 = 2.6억</a:t>
            </a: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lang="en-US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판권 계약비 </a:t>
            </a: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lang="en-US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2500 x 12 = 3000만원</a:t>
            </a: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lang="en-US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예상 매출 = 연 구독 매출 – 판권계약비</a:t>
            </a: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lang="en-US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	  = 2.35억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1" name="Google Shape;731;p26"/>
          <p:cNvSpPr txBox="1"/>
          <p:nvPr/>
        </p:nvSpPr>
        <p:spPr>
          <a:xfrm>
            <a:off x="6324600" y="3846008"/>
            <a:ext cx="4470300" cy="2339100"/>
          </a:xfrm>
          <a:prstGeom prst="rect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lang="en-US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연 구독 매출</a:t>
            </a: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lang="en-US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(3277 x 9900 x 10) 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lang="en-US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+ [ (1000 x 3900 )+ (1000 x 9900 x 9) ] </a:t>
            </a: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lang="en-US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판권 계약비 </a:t>
            </a: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lang="en-US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(2500 x 10) + (2200 x 10) = 4700만원</a:t>
            </a: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lang="en-US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예상 매출 = 연 구독 매출 – 판권계약비</a:t>
            </a: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lang="en-US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	  = 3.7억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2" name="Google Shape;732;p26"/>
          <p:cNvSpPr/>
          <p:nvPr/>
        </p:nvSpPr>
        <p:spPr>
          <a:xfrm>
            <a:off x="654459" y="172450"/>
            <a:ext cx="10231800" cy="46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strike="noStrike">
                <a:solidFill>
                  <a:srgbClr val="D8D8D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06  </a:t>
            </a:r>
            <a:r>
              <a:rPr lang="en-US" sz="2400" b="1">
                <a:solidFill>
                  <a:srgbClr val="E0B07E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예상실적 - 예상 매출 실적 도출 식</a:t>
            </a:r>
            <a:r>
              <a:rPr lang="en-US" sz="2400" b="1" strike="noStrike">
                <a:solidFill>
                  <a:srgbClr val="D8D8D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 </a:t>
            </a:r>
            <a:r>
              <a:rPr lang="en-US" sz="2400" b="1" strike="noStrike">
                <a:solidFill>
                  <a:srgbClr val="E0B07E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 </a:t>
            </a:r>
            <a:endParaRPr sz="2400" b="1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3" name="Google Shape;733;p26"/>
          <p:cNvSpPr/>
          <p:nvPr/>
        </p:nvSpPr>
        <p:spPr>
          <a:xfrm rot="10800000" flipH="1">
            <a:off x="514800" y="633960"/>
            <a:ext cx="11264022" cy="324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 cap="flat" cmpd="sng">
            <a:solidFill>
              <a:srgbClr val="E1E1E2"/>
            </a:solidFill>
            <a:prstDash val="solid"/>
            <a:miter lim="8000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p27"/>
          <p:cNvSpPr/>
          <p:nvPr/>
        </p:nvSpPr>
        <p:spPr>
          <a:xfrm>
            <a:off x="654480" y="172440"/>
            <a:ext cx="6644880" cy="461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strike="noStrike">
                <a:solidFill>
                  <a:srgbClr val="D8D8D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07 </a:t>
            </a:r>
            <a:r>
              <a:rPr lang="en-US" sz="2400" b="1" strike="noStrike">
                <a:solidFill>
                  <a:srgbClr val="E0B07E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 웹 </a:t>
            </a:r>
            <a:r>
              <a:rPr lang="en-US" sz="2400" b="1">
                <a:solidFill>
                  <a:srgbClr val="E0B07E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시연 </a:t>
            </a:r>
            <a:r>
              <a:rPr lang="en-US" sz="2400" b="1" strike="noStrike">
                <a:solidFill>
                  <a:srgbClr val="E0B07E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– </a:t>
            </a:r>
            <a:r>
              <a:rPr lang="en-US" sz="2400" b="1">
                <a:solidFill>
                  <a:srgbClr val="E0B07E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인터페이스 설명</a:t>
            </a:r>
            <a:endParaRPr sz="2400" b="1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9" name="Google Shape;739;p27"/>
          <p:cNvSpPr/>
          <p:nvPr/>
        </p:nvSpPr>
        <p:spPr>
          <a:xfrm rot="10800000">
            <a:off x="6033960" y="1056073"/>
            <a:ext cx="360" cy="494856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40" name="Google Shape;740;p27"/>
          <p:cNvSpPr/>
          <p:nvPr/>
        </p:nvSpPr>
        <p:spPr>
          <a:xfrm>
            <a:off x="2232720" y="777240"/>
            <a:ext cx="1510920" cy="395640"/>
          </a:xfrm>
          <a:prstGeom prst="rect">
            <a:avLst/>
          </a:prstGeom>
          <a:noFill/>
          <a:ln w="1907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기존 회원</a:t>
            </a:r>
            <a:endParaRPr sz="20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1" name="Google Shape;741;p27"/>
          <p:cNvSpPr/>
          <p:nvPr/>
        </p:nvSpPr>
        <p:spPr>
          <a:xfrm>
            <a:off x="331113" y="5635350"/>
            <a:ext cx="5464800" cy="135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1716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AutoNum type="arabicPeriod"/>
            </a:pPr>
            <a:r>
              <a:rPr lang="en-US" sz="1400" b="0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아이디와 비밀번호를 입력</a:t>
            </a:r>
            <a:endParaRPr sz="14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1716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AutoNum type="arabicPeriod"/>
            </a:pPr>
            <a:r>
              <a:rPr lang="en-US" sz="1400" b="0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유저가 속해있는 군집이 선호하는 영화에 가중치를 더함</a:t>
            </a:r>
            <a:endParaRPr sz="14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1716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AutoNum type="arabicPeriod"/>
            </a:pPr>
            <a:r>
              <a:rPr lang="en-US" sz="1400" b="0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Collaborative filtering을 통해 사용자에게 9개의 영화를 추천</a:t>
            </a:r>
            <a:endParaRPr sz="14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2" name="Google Shape;742;p27"/>
          <p:cNvSpPr/>
          <p:nvPr/>
        </p:nvSpPr>
        <p:spPr>
          <a:xfrm>
            <a:off x="6421761" y="5419500"/>
            <a:ext cx="5315400" cy="135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1716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AutoNum type="arabicPeriod"/>
            </a:pPr>
            <a:r>
              <a:rPr lang="en-US" sz="1400" b="0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아이디, 비밀번호, 나이, 아이 유무, 선호장르를 입력 </a:t>
            </a:r>
            <a:endParaRPr sz="14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1716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AutoNum type="arabicPeriod"/>
            </a:pPr>
            <a:r>
              <a:rPr lang="en-US" sz="1400" b="0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해당 신규 회원을 기존의 유저들의 군집 중 하나로 분류하고 해당 군집이 선호하는 영화에 가중치를 더함 </a:t>
            </a:r>
            <a:endParaRPr sz="14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1716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AutoNum type="arabicPeriod"/>
            </a:pPr>
            <a:r>
              <a:rPr lang="en-US" sz="1400" b="0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Collaborative filtering을 통해 사용자에게 9개의 영화를 추천</a:t>
            </a:r>
            <a:endParaRPr sz="14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3" name="Google Shape;743;p27"/>
          <p:cNvSpPr/>
          <p:nvPr/>
        </p:nvSpPr>
        <p:spPr>
          <a:xfrm>
            <a:off x="8050500" y="815400"/>
            <a:ext cx="1673280" cy="395640"/>
          </a:xfrm>
          <a:prstGeom prst="rect">
            <a:avLst/>
          </a:prstGeom>
          <a:noFill/>
          <a:ln w="1907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신규 회원</a:t>
            </a:r>
            <a:endParaRPr sz="20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4" name="Google Shape;744;p27"/>
          <p:cNvSpPr/>
          <p:nvPr/>
        </p:nvSpPr>
        <p:spPr>
          <a:xfrm rot="10800000" flipH="1">
            <a:off x="514800" y="633960"/>
            <a:ext cx="11264040" cy="324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 cap="flat" cmpd="sng">
            <a:solidFill>
              <a:srgbClr val="E1E1E2"/>
            </a:solidFill>
            <a:prstDash val="solid"/>
            <a:miter lim="8000"/>
            <a:headEnd type="none" w="sm" len="sm"/>
            <a:tailEnd type="none" w="sm" len="sm"/>
          </a:ln>
        </p:spPr>
      </p:sp>
      <p:pic>
        <p:nvPicPr>
          <p:cNvPr id="745" name="Google Shape;745;p27"/>
          <p:cNvPicPr preferRelativeResize="0"/>
          <p:nvPr/>
        </p:nvPicPr>
        <p:blipFill rotWithShape="1">
          <a:blip r:embed="rId3">
            <a:alphaModFix/>
          </a:blip>
          <a:srcRect l="36143" r="26574"/>
          <a:stretch/>
        </p:blipFill>
        <p:spPr>
          <a:xfrm>
            <a:off x="2055063" y="1308600"/>
            <a:ext cx="1848249" cy="186681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6" name="Google Shape;746;p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0924" y="3311137"/>
            <a:ext cx="5668557" cy="1758163"/>
          </a:xfrm>
          <a:prstGeom prst="rect">
            <a:avLst/>
          </a:prstGeom>
          <a:noFill/>
          <a:ln>
            <a:noFill/>
          </a:ln>
        </p:spPr>
      </p:pic>
      <p:pic>
        <p:nvPicPr>
          <p:cNvPr id="747" name="Google Shape;747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64826" y="1211050"/>
            <a:ext cx="2194650" cy="3858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8" name="Google Shape;748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920751" y="1211050"/>
            <a:ext cx="3012649" cy="3858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g8cd3b51620_3_14"/>
          <p:cNvSpPr/>
          <p:nvPr/>
        </p:nvSpPr>
        <p:spPr>
          <a:xfrm>
            <a:off x="654480" y="172440"/>
            <a:ext cx="6645000" cy="46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strike="noStrike">
                <a:solidFill>
                  <a:srgbClr val="D8D8D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07 </a:t>
            </a:r>
            <a:r>
              <a:rPr lang="en-US" sz="2400" b="1" strike="noStrike">
                <a:solidFill>
                  <a:srgbClr val="E0B07E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 웹 </a:t>
            </a:r>
            <a:r>
              <a:rPr lang="en-US" sz="2400" b="1">
                <a:solidFill>
                  <a:srgbClr val="E0B07E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시연 </a:t>
            </a:r>
            <a:r>
              <a:rPr lang="en-US" sz="2400" b="1" strike="noStrike">
                <a:solidFill>
                  <a:srgbClr val="E0B07E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– </a:t>
            </a:r>
            <a:r>
              <a:rPr lang="en-US" sz="2400" b="1">
                <a:solidFill>
                  <a:srgbClr val="E0B07E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인터페이스 설명</a:t>
            </a:r>
            <a:endParaRPr sz="2400" b="1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4" name="Google Shape;754;g8cd3b51620_3_14"/>
          <p:cNvSpPr/>
          <p:nvPr/>
        </p:nvSpPr>
        <p:spPr>
          <a:xfrm>
            <a:off x="4100250" y="810225"/>
            <a:ext cx="3991500" cy="395700"/>
          </a:xfrm>
          <a:prstGeom prst="rect">
            <a:avLst/>
          </a:prstGeom>
          <a:noFill/>
          <a:ln w="1907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줄거리 기반의 영화 추천 서비스 </a:t>
            </a:r>
            <a:endParaRPr sz="20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5" name="Google Shape;755;g8cd3b51620_3_14"/>
          <p:cNvSpPr/>
          <p:nvPr/>
        </p:nvSpPr>
        <p:spPr>
          <a:xfrm>
            <a:off x="2661750" y="5803250"/>
            <a:ext cx="6727800" cy="95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AutoNum type="arabicPeriod"/>
            </a:pPr>
            <a:r>
              <a:rPr lang="en-US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추천된 영화 목록에서 선호하는 영화를 클릭</a:t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AutoNum type="arabicPeriod"/>
            </a:pPr>
            <a:r>
              <a:rPr lang="en-US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자연어 처리 알고리즘을 통해 선택한 영화와 비슷한 줄거리의 영화 9개를 추천</a:t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6" name="Google Shape;756;g8cd3b51620_3_14"/>
          <p:cNvSpPr/>
          <p:nvPr/>
        </p:nvSpPr>
        <p:spPr>
          <a:xfrm rot="10800000" flipH="1">
            <a:off x="514800" y="633960"/>
            <a:ext cx="11264022" cy="324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 cap="flat" cmpd="sng">
            <a:solidFill>
              <a:srgbClr val="E1E1E2"/>
            </a:solidFill>
            <a:prstDash val="solid"/>
            <a:miter lim="8000"/>
            <a:headEnd type="none" w="sm" len="sm"/>
            <a:tailEnd type="none" w="sm" len="sm"/>
          </a:ln>
        </p:spPr>
      </p:sp>
      <p:pic>
        <p:nvPicPr>
          <p:cNvPr id="757" name="Google Shape;757;g8cd3b51620_3_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7900" y="2346701"/>
            <a:ext cx="5053475" cy="156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8" name="Google Shape;758;g8cd3b51620_3_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26870" y="1382300"/>
            <a:ext cx="5852881" cy="4244582"/>
          </a:xfrm>
          <a:prstGeom prst="rect">
            <a:avLst/>
          </a:prstGeom>
          <a:noFill/>
          <a:ln>
            <a:noFill/>
          </a:ln>
        </p:spPr>
      </p:pic>
      <p:sp>
        <p:nvSpPr>
          <p:cNvPr id="759" name="Google Shape;759;g8cd3b51620_3_14"/>
          <p:cNvSpPr/>
          <p:nvPr/>
        </p:nvSpPr>
        <p:spPr>
          <a:xfrm>
            <a:off x="415225" y="2951550"/>
            <a:ext cx="723300" cy="954900"/>
          </a:xfrm>
          <a:prstGeom prst="rect">
            <a:avLst/>
          </a:prstGeom>
          <a:noFill/>
          <a:ln w="76300" cap="flat" cmpd="sng">
            <a:solidFill>
              <a:srgbClr val="FF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0" name="Google Shape;760;g8cd3b51620_3_14"/>
          <p:cNvSpPr/>
          <p:nvPr/>
        </p:nvSpPr>
        <p:spPr>
          <a:xfrm>
            <a:off x="5631276" y="3114000"/>
            <a:ext cx="495600" cy="3957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g8cd3b51620_3_59"/>
          <p:cNvSpPr/>
          <p:nvPr/>
        </p:nvSpPr>
        <p:spPr>
          <a:xfrm>
            <a:off x="776875" y="1386350"/>
            <a:ext cx="4942500" cy="4708200"/>
          </a:xfrm>
          <a:prstGeom prst="rect">
            <a:avLst/>
          </a:prstGeom>
          <a:noFill/>
          <a:ln w="38150" cap="flat" cmpd="sng">
            <a:solidFill>
              <a:srgbClr val="4A86E8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6" name="Google Shape;766;g8cd3b51620_3_59"/>
          <p:cNvSpPr/>
          <p:nvPr/>
        </p:nvSpPr>
        <p:spPr>
          <a:xfrm>
            <a:off x="6496350" y="1393925"/>
            <a:ext cx="4942500" cy="4708200"/>
          </a:xfrm>
          <a:prstGeom prst="rect">
            <a:avLst/>
          </a:prstGeom>
          <a:noFill/>
          <a:ln w="38150" cap="flat" cmpd="sng">
            <a:solidFill>
              <a:srgbClr val="E0B07E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7" name="Google Shape;767;g8cd3b51620_3_59"/>
          <p:cNvSpPr/>
          <p:nvPr/>
        </p:nvSpPr>
        <p:spPr>
          <a:xfrm>
            <a:off x="776850" y="4251650"/>
            <a:ext cx="4942500" cy="18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1001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42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줄거리 기반 영화 추천을 위한 화면을 구성하는 파일</a:t>
            </a:r>
            <a:endParaRPr sz="1420"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1001"/>
              </a:spcBef>
              <a:spcAft>
                <a:spcPts val="0"/>
              </a:spcAft>
              <a:buNone/>
            </a:pPr>
            <a:r>
              <a:rPr lang="en-US" sz="1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1001"/>
              </a:spcBef>
              <a:spcAft>
                <a:spcPts val="0"/>
              </a:spcAft>
              <a:buNone/>
            </a:pPr>
            <a:r>
              <a:rPr lang="en-US" sz="142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추천된 영화 목록 중에 또 줄거리가 비슷한 영화들을 찾고 싶을 때 원하는 영화 포스터 사진을 누르면 되는데, 그 때 새로운 창을 띄우며 줄거리 기반 추천 영화들을 띄워준다.</a:t>
            </a:r>
            <a:endParaRPr sz="142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8" name="Google Shape;768;g8cd3b51620_3_59"/>
          <p:cNvSpPr/>
          <p:nvPr/>
        </p:nvSpPr>
        <p:spPr>
          <a:xfrm>
            <a:off x="2271630" y="1540605"/>
            <a:ext cx="1729800" cy="491400"/>
          </a:xfrm>
          <a:prstGeom prst="roundRect">
            <a:avLst>
              <a:gd name="adj" fmla="val 16667"/>
            </a:avLst>
          </a:prstGeom>
          <a:solidFill>
            <a:srgbClr val="5A378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rgbClr val="FFFFFF"/>
                </a:solidFill>
              </a:rPr>
              <a:t>프론트앤드</a:t>
            </a:r>
            <a:endParaRPr sz="150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9" name="Google Shape;769;g8cd3b51620_3_59"/>
          <p:cNvSpPr/>
          <p:nvPr/>
        </p:nvSpPr>
        <p:spPr>
          <a:xfrm rot="10800000" flipH="1">
            <a:off x="514800" y="633960"/>
            <a:ext cx="11264022" cy="324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 cap="flat" cmpd="sng">
            <a:solidFill>
              <a:srgbClr val="E1E1E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770" name="Google Shape;770;g8cd3b51620_3_59"/>
          <p:cNvSpPr txBox="1"/>
          <p:nvPr/>
        </p:nvSpPr>
        <p:spPr>
          <a:xfrm>
            <a:off x="4485600" y="2032000"/>
            <a:ext cx="594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1" name="Google Shape;771;g8cd3b51620_3_59"/>
          <p:cNvSpPr txBox="1"/>
          <p:nvPr/>
        </p:nvSpPr>
        <p:spPr>
          <a:xfrm>
            <a:off x="2005201" y="3900425"/>
            <a:ext cx="2485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new_frame.html</a:t>
            </a:r>
            <a:endParaRPr sz="2500" b="1">
              <a:solidFill>
                <a:schemeClr val="lt1"/>
              </a:solidFill>
            </a:endParaRPr>
          </a:p>
        </p:txBody>
      </p:sp>
      <p:sp>
        <p:nvSpPr>
          <p:cNvPr id="772" name="Google Shape;772;g8cd3b51620_3_59"/>
          <p:cNvSpPr/>
          <p:nvPr/>
        </p:nvSpPr>
        <p:spPr>
          <a:xfrm>
            <a:off x="8049005" y="1540605"/>
            <a:ext cx="1729800" cy="491400"/>
          </a:xfrm>
          <a:prstGeom prst="roundRect">
            <a:avLst>
              <a:gd name="adj" fmla="val 16667"/>
            </a:avLst>
          </a:prstGeom>
          <a:solidFill>
            <a:srgbClr val="5A378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rgbClr val="FFFFFF"/>
                </a:solidFill>
              </a:rPr>
              <a:t>백앤드</a:t>
            </a:r>
            <a:endParaRPr sz="150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3" name="Google Shape;773;g8cd3b51620_3_59"/>
          <p:cNvSpPr txBox="1"/>
          <p:nvPr/>
        </p:nvSpPr>
        <p:spPr>
          <a:xfrm>
            <a:off x="2305825" y="2307550"/>
            <a:ext cx="1661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index.html</a:t>
            </a:r>
            <a:endParaRPr sz="25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4" name="Google Shape;774;g8cd3b51620_3_59"/>
          <p:cNvSpPr txBox="1"/>
          <p:nvPr/>
        </p:nvSpPr>
        <p:spPr>
          <a:xfrm>
            <a:off x="8203826" y="2401300"/>
            <a:ext cx="2485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server.py</a:t>
            </a:r>
            <a:endParaRPr sz="25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5" name="Google Shape;775;g8cd3b51620_3_59"/>
          <p:cNvSpPr/>
          <p:nvPr/>
        </p:nvSpPr>
        <p:spPr>
          <a:xfrm>
            <a:off x="654480" y="172440"/>
            <a:ext cx="6645000" cy="46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strike="noStrike">
                <a:solidFill>
                  <a:srgbClr val="D8D8D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07 </a:t>
            </a:r>
            <a:r>
              <a:rPr lang="en-US" sz="2400" b="1" strike="noStrike">
                <a:solidFill>
                  <a:srgbClr val="E0B07E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 웹 </a:t>
            </a:r>
            <a:r>
              <a:rPr lang="en-US" sz="2400" b="1">
                <a:solidFill>
                  <a:srgbClr val="E0B07E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시연 </a:t>
            </a:r>
            <a:r>
              <a:rPr lang="en-US" sz="2400" b="1" strike="noStrike">
                <a:solidFill>
                  <a:srgbClr val="E0B07E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–</a:t>
            </a:r>
            <a:r>
              <a:rPr lang="en-US" sz="2400" b="1">
                <a:solidFill>
                  <a:srgbClr val="E0B07E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파일 구조 설명</a:t>
            </a:r>
            <a:endParaRPr sz="2400" b="1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6" name="Google Shape;776;g8cd3b51620_3_59"/>
          <p:cNvSpPr txBox="1"/>
          <p:nvPr/>
        </p:nvSpPr>
        <p:spPr>
          <a:xfrm>
            <a:off x="1975800" y="2666963"/>
            <a:ext cx="3000000" cy="7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001"/>
              </a:spcBef>
              <a:spcAft>
                <a:spcPts val="0"/>
              </a:spcAft>
              <a:buNone/>
            </a:pPr>
            <a:r>
              <a:rPr lang="en-US" sz="142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웹 메인 화면을 구성하는 파일</a:t>
            </a:r>
            <a:endParaRPr b="1"/>
          </a:p>
        </p:txBody>
      </p:sp>
      <p:sp>
        <p:nvSpPr>
          <p:cNvPr id="777" name="Google Shape;777;g8cd3b51620_3_59"/>
          <p:cNvSpPr/>
          <p:nvPr/>
        </p:nvSpPr>
        <p:spPr>
          <a:xfrm>
            <a:off x="6496350" y="2769225"/>
            <a:ext cx="4942500" cy="255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1001"/>
              </a:spcBef>
              <a:spcAft>
                <a:spcPts val="0"/>
              </a:spcAft>
              <a:buSzPts val="1100"/>
              <a:buNone/>
            </a:pPr>
            <a:r>
              <a:rPr lang="en-US" sz="142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뒷단에서 추천 알고리즘 3개가 도는 파일</a:t>
            </a:r>
            <a:endParaRPr sz="142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1001"/>
              </a:spcBef>
              <a:spcAft>
                <a:spcPts val="0"/>
              </a:spcAft>
              <a:buSzPts val="1100"/>
              <a:buNone/>
            </a:pPr>
            <a:r>
              <a:rPr lang="en-US" sz="142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(기존 고객용 추천 알고리즘, 신규 고객용 추천 알고리즘, </a:t>
            </a:r>
            <a:endParaRPr sz="142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1001"/>
              </a:spcBef>
              <a:spcAft>
                <a:spcPts val="0"/>
              </a:spcAft>
              <a:buSzPts val="1100"/>
              <a:buNone/>
            </a:pPr>
            <a:r>
              <a:rPr lang="en-US" sz="142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줄거리 기반의 추천 알고리즘)</a:t>
            </a:r>
            <a:endParaRPr sz="142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1001"/>
              </a:spcBef>
              <a:spcAft>
                <a:spcPts val="0"/>
              </a:spcAft>
              <a:buNone/>
            </a:pPr>
            <a:r>
              <a:rPr lang="en-US" sz="1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1001"/>
              </a:spcBef>
              <a:spcAft>
                <a:spcPts val="0"/>
              </a:spcAft>
              <a:buNone/>
            </a:pPr>
            <a:r>
              <a:rPr lang="en-US" sz="142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form을 통해 넘어온 값(user ID, 나이 등)을 받아 </a:t>
            </a:r>
            <a:endParaRPr sz="142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1001"/>
              </a:spcBef>
              <a:spcAft>
                <a:spcPts val="0"/>
              </a:spcAft>
              <a:buNone/>
            </a:pPr>
            <a:r>
              <a:rPr lang="en-US" sz="142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알고리즘을 돌려 결과값(리스트로 반환)을 도출한다.</a:t>
            </a:r>
            <a:endParaRPr sz="142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1001"/>
              </a:spcBef>
              <a:spcAft>
                <a:spcPts val="0"/>
              </a:spcAft>
              <a:buNone/>
            </a:pPr>
            <a:r>
              <a:rPr lang="en-US" sz="142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render_template를 이용해 도출된 값을 다시 프론트에 전송한다.</a:t>
            </a:r>
            <a:endParaRPr sz="142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1001"/>
              </a:spcBef>
              <a:spcAft>
                <a:spcPts val="0"/>
              </a:spcAft>
              <a:buNone/>
            </a:pPr>
            <a:endParaRPr sz="1420">
              <a:solidFill>
                <a:schemeClr val="dk1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1001"/>
              </a:spcBef>
              <a:spcAft>
                <a:spcPts val="0"/>
              </a:spcAft>
              <a:buNone/>
            </a:pPr>
            <a:endParaRPr sz="1420">
              <a:solidFill>
                <a:schemeClr val="dk1"/>
              </a:solidFill>
            </a:endParaRPr>
          </a:p>
        </p:txBody>
      </p:sp>
      <p:sp>
        <p:nvSpPr>
          <p:cNvPr id="778" name="Google Shape;778;g8cd3b51620_3_59"/>
          <p:cNvSpPr txBox="1"/>
          <p:nvPr/>
        </p:nvSpPr>
        <p:spPr>
          <a:xfrm>
            <a:off x="1058999" y="812125"/>
            <a:ext cx="4833600" cy="39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7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통합개발환경에서 html, css, JavaScript로 개발</a:t>
            </a:r>
            <a:endParaRPr sz="17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9" name="Google Shape;779;g8cd3b51620_3_59"/>
          <p:cNvSpPr txBox="1"/>
          <p:nvPr/>
        </p:nvSpPr>
        <p:spPr>
          <a:xfrm>
            <a:off x="6698999" y="815900"/>
            <a:ext cx="4833600" cy="39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7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플라스크 웹 프레임워크에서 python으로 개발</a:t>
            </a:r>
            <a:endParaRPr sz="17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5"/>
          <p:cNvSpPr/>
          <p:nvPr/>
        </p:nvSpPr>
        <p:spPr>
          <a:xfrm>
            <a:off x="8130600" y="1502280"/>
            <a:ext cx="3340800" cy="4560120"/>
          </a:xfrm>
          <a:prstGeom prst="rect">
            <a:avLst/>
          </a:prstGeom>
          <a:noFill/>
          <a:ln w="38150" cap="flat" cmpd="sng">
            <a:solidFill>
              <a:srgbClr val="9900FF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5"/>
          <p:cNvSpPr/>
          <p:nvPr/>
        </p:nvSpPr>
        <p:spPr>
          <a:xfrm>
            <a:off x="4466880" y="1502280"/>
            <a:ext cx="3340800" cy="4560120"/>
          </a:xfrm>
          <a:prstGeom prst="rect">
            <a:avLst/>
          </a:prstGeom>
          <a:noFill/>
          <a:ln w="38150" cap="flat" cmpd="sng">
            <a:solidFill>
              <a:srgbClr val="FF99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5"/>
          <p:cNvSpPr/>
          <p:nvPr/>
        </p:nvSpPr>
        <p:spPr>
          <a:xfrm>
            <a:off x="786600" y="1502280"/>
            <a:ext cx="3340800" cy="4560120"/>
          </a:xfrm>
          <a:prstGeom prst="rect">
            <a:avLst/>
          </a:prstGeom>
          <a:noFill/>
          <a:ln w="38150" cap="flat" cmpd="sng">
            <a:solidFill>
              <a:srgbClr val="4A86E8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5"/>
          <p:cNvSpPr/>
          <p:nvPr/>
        </p:nvSpPr>
        <p:spPr>
          <a:xfrm>
            <a:off x="654466" y="172450"/>
            <a:ext cx="6814500" cy="46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strike="noStrike">
                <a:solidFill>
                  <a:srgbClr val="D8D8D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01   </a:t>
            </a:r>
            <a:r>
              <a:rPr lang="en-US" sz="2400" b="1" strike="noStrike">
                <a:solidFill>
                  <a:srgbClr val="E0B07E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추진배경</a:t>
            </a:r>
            <a:endParaRPr sz="2400" b="1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p5"/>
          <p:cNvSpPr/>
          <p:nvPr/>
        </p:nvSpPr>
        <p:spPr>
          <a:xfrm>
            <a:off x="458280" y="739440"/>
            <a:ext cx="10878120" cy="4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b="1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OTT 시장은 매년 성장하고 있으나  자사의 성장률은 매년 감소 추세에 있기에 돌파 전략이 필요</a:t>
            </a:r>
            <a:endParaRPr sz="19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p5"/>
          <p:cNvSpPr/>
          <p:nvPr/>
        </p:nvSpPr>
        <p:spPr>
          <a:xfrm>
            <a:off x="4698000" y="4838040"/>
            <a:ext cx="2886840" cy="9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자사의 연매출 성장률 </a:t>
            </a:r>
            <a:endParaRPr sz="18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strike="noStrike">
                <a:solidFill>
                  <a:srgbClr val="FF9900"/>
                </a:solidFill>
                <a:latin typeface="Arial"/>
                <a:ea typeface="Arial"/>
                <a:cs typeface="Arial"/>
                <a:sym typeface="Arial"/>
              </a:rPr>
              <a:t>감소 추세</a:t>
            </a:r>
            <a:endParaRPr sz="18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기존 전략을 뛰어넘는 새로운 돌파 전략 필요</a:t>
            </a:r>
            <a:endParaRPr sz="18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8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p5"/>
          <p:cNvSpPr/>
          <p:nvPr/>
        </p:nvSpPr>
        <p:spPr>
          <a:xfrm>
            <a:off x="8398800" y="4819680"/>
            <a:ext cx="2813760" cy="1252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매년 신규 고객 평균</a:t>
            </a:r>
            <a:endParaRPr sz="18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strike="noStrike">
                <a:solidFill>
                  <a:srgbClr val="FF9900"/>
                </a:solidFill>
                <a:latin typeface="Arial"/>
                <a:ea typeface="Arial"/>
                <a:cs typeface="Arial"/>
                <a:sym typeface="Arial"/>
              </a:rPr>
              <a:t>100명</a:t>
            </a:r>
            <a:r>
              <a:rPr lang="en-US"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감소</a:t>
            </a:r>
            <a:endParaRPr sz="18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신규 고객 유입 전략 필요</a:t>
            </a:r>
            <a:endParaRPr sz="18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p5"/>
          <p:cNvSpPr/>
          <p:nvPr/>
        </p:nvSpPr>
        <p:spPr>
          <a:xfrm>
            <a:off x="849800" y="4658000"/>
            <a:ext cx="3191040" cy="1252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국내 OTT시장 규모는</a:t>
            </a:r>
            <a:endParaRPr sz="18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매년 평균 </a:t>
            </a:r>
            <a:r>
              <a:rPr lang="en-US" sz="1800" b="1" strike="noStrike">
                <a:solidFill>
                  <a:srgbClr val="FF9900"/>
                </a:solidFill>
                <a:latin typeface="Calibri"/>
                <a:ea typeface="Calibri"/>
                <a:cs typeface="Calibri"/>
                <a:sym typeface="Calibri"/>
              </a:rPr>
              <a:t>28%</a:t>
            </a:r>
            <a:r>
              <a:rPr lang="en-US" sz="1800" b="0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증가</a:t>
            </a:r>
            <a:endParaRPr sz="18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8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매년 OTT 시장 신규 고객 유입</a:t>
            </a:r>
            <a:endParaRPr sz="18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8" name="Google Shape;238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7040" y="1850040"/>
            <a:ext cx="2938320" cy="229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96840" y="2041920"/>
            <a:ext cx="3208320" cy="2183040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5"/>
          <p:cNvSpPr/>
          <p:nvPr/>
        </p:nvSpPr>
        <p:spPr>
          <a:xfrm>
            <a:off x="1025280" y="1578600"/>
            <a:ext cx="2813760" cy="4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연도별 OTT 시장 매출액</a:t>
            </a:r>
            <a:endParaRPr sz="16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1" name="Google Shape;241;p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533120" y="1926360"/>
            <a:ext cx="3208320" cy="2298600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5"/>
          <p:cNvSpPr/>
          <p:nvPr/>
        </p:nvSpPr>
        <p:spPr>
          <a:xfrm>
            <a:off x="4758840" y="1578600"/>
            <a:ext cx="2813760" cy="4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연도별 자사 매출액 증가율</a:t>
            </a:r>
            <a:endParaRPr sz="16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5"/>
          <p:cNvSpPr/>
          <p:nvPr/>
        </p:nvSpPr>
        <p:spPr>
          <a:xfrm>
            <a:off x="8416440" y="1578600"/>
            <a:ext cx="2813760" cy="4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연도별 자사 신규고객 유입량</a:t>
            </a:r>
            <a:endParaRPr sz="16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p5"/>
          <p:cNvSpPr/>
          <p:nvPr/>
        </p:nvSpPr>
        <p:spPr>
          <a:xfrm>
            <a:off x="1063080" y="4439880"/>
            <a:ext cx="2886840" cy="1008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 cap="flat" cmpd="sng">
            <a:solidFill>
              <a:srgbClr val="E1E1E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245" name="Google Shape;245;p5"/>
          <p:cNvSpPr/>
          <p:nvPr/>
        </p:nvSpPr>
        <p:spPr>
          <a:xfrm>
            <a:off x="4781520" y="4439880"/>
            <a:ext cx="2886840" cy="1008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 cap="flat" cmpd="sng">
            <a:solidFill>
              <a:srgbClr val="E1E1E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246" name="Google Shape;246;p5"/>
          <p:cNvSpPr/>
          <p:nvPr/>
        </p:nvSpPr>
        <p:spPr>
          <a:xfrm>
            <a:off x="8380080" y="4450320"/>
            <a:ext cx="2886840" cy="1008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 cap="flat" cmpd="sng">
            <a:solidFill>
              <a:srgbClr val="E1E1E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247" name="Google Shape;247;p5"/>
          <p:cNvSpPr/>
          <p:nvPr/>
        </p:nvSpPr>
        <p:spPr>
          <a:xfrm rot="10800000" flipH="1">
            <a:off x="514800" y="633960"/>
            <a:ext cx="11264040" cy="324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 cap="flat" cmpd="sng">
            <a:solidFill>
              <a:srgbClr val="E1E1E2"/>
            </a:solidFill>
            <a:prstDash val="solid"/>
            <a:miter lim="8000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g8cd3b51620_3_111"/>
          <p:cNvSpPr/>
          <p:nvPr/>
        </p:nvSpPr>
        <p:spPr>
          <a:xfrm rot="10800000" flipH="1">
            <a:off x="514800" y="633960"/>
            <a:ext cx="11264022" cy="324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 cap="flat" cmpd="sng">
            <a:solidFill>
              <a:srgbClr val="E1E1E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785" name="Google Shape;785;g8cd3b51620_3_111"/>
          <p:cNvSpPr txBox="1"/>
          <p:nvPr/>
        </p:nvSpPr>
        <p:spPr>
          <a:xfrm>
            <a:off x="1270050" y="3189700"/>
            <a:ext cx="9651900" cy="8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lt1"/>
                </a:solidFill>
              </a:rPr>
              <a:t> Anaconda 명령 프롬프트에서 server.py가 있는 디렉토리로 이동하여 python server.py를 실행시킨다.</a:t>
            </a:r>
            <a:endParaRPr sz="1600" b="1">
              <a:solidFill>
                <a:schemeClr val="lt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lt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lt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lt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lt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lt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>
                <a:solidFill>
                  <a:schemeClr val="lt1"/>
                </a:solidFill>
              </a:rPr>
              <a:t>   *서버 주소: </a:t>
            </a:r>
            <a:r>
              <a:rPr lang="en-US" sz="1700" b="1" u="sng">
                <a:solidFill>
                  <a:schemeClr val="hlink"/>
                </a:solidFill>
                <a:hlinkClick r:id="rId3"/>
              </a:rPr>
              <a:t>http://127.0.0.1:5000/</a:t>
            </a:r>
            <a:endParaRPr sz="1700" b="1">
              <a:solidFill>
                <a:schemeClr val="lt1"/>
              </a:solidFill>
            </a:endParaRPr>
          </a:p>
        </p:txBody>
      </p:sp>
      <p:pic>
        <p:nvPicPr>
          <p:cNvPr id="786" name="Google Shape;786;g8cd3b51620_3_1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45537" y="1083125"/>
            <a:ext cx="4496931" cy="201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7" name="Google Shape;787;g8cd3b51620_3_1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57775" y="1084450"/>
            <a:ext cx="4397599" cy="2011000"/>
          </a:xfrm>
          <a:prstGeom prst="rect">
            <a:avLst/>
          </a:prstGeom>
          <a:noFill/>
          <a:ln>
            <a:noFill/>
          </a:ln>
        </p:spPr>
      </p:pic>
      <p:sp>
        <p:nvSpPr>
          <p:cNvPr id="788" name="Google Shape;788;g8cd3b51620_3_111"/>
          <p:cNvSpPr/>
          <p:nvPr/>
        </p:nvSpPr>
        <p:spPr>
          <a:xfrm>
            <a:off x="654480" y="172440"/>
            <a:ext cx="6645000" cy="46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strike="noStrike">
                <a:solidFill>
                  <a:srgbClr val="D8D8D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07 </a:t>
            </a:r>
            <a:r>
              <a:rPr lang="en-US" sz="2400" b="1" strike="noStrike">
                <a:solidFill>
                  <a:srgbClr val="E0B07E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 웹 </a:t>
            </a:r>
            <a:r>
              <a:rPr lang="en-US" sz="2400" b="1">
                <a:solidFill>
                  <a:srgbClr val="E0B07E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시연 </a:t>
            </a:r>
            <a:r>
              <a:rPr lang="en-US" sz="2400" b="1" strike="noStrike">
                <a:solidFill>
                  <a:srgbClr val="E0B07E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–</a:t>
            </a:r>
            <a:r>
              <a:rPr lang="en-US" sz="2400" b="1">
                <a:solidFill>
                  <a:srgbClr val="E0B07E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실행방법 설명</a:t>
            </a:r>
            <a:endParaRPr sz="2400" b="1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89" name="Google Shape;789;g8cd3b51620_3_11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57775" y="3944525"/>
            <a:ext cx="4397602" cy="2473651"/>
          </a:xfrm>
          <a:prstGeom prst="rect">
            <a:avLst/>
          </a:prstGeom>
          <a:noFill/>
          <a:ln>
            <a:noFill/>
          </a:ln>
        </p:spPr>
      </p:pic>
      <p:sp>
        <p:nvSpPr>
          <p:cNvPr id="790" name="Google Shape;790;g8cd3b51620_3_111"/>
          <p:cNvSpPr/>
          <p:nvPr/>
        </p:nvSpPr>
        <p:spPr>
          <a:xfrm>
            <a:off x="5243030" y="4600775"/>
            <a:ext cx="588600" cy="491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p28"/>
          <p:cNvSpPr/>
          <p:nvPr/>
        </p:nvSpPr>
        <p:spPr>
          <a:xfrm>
            <a:off x="654480" y="172440"/>
            <a:ext cx="3831120" cy="461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strike="noStrike">
                <a:solidFill>
                  <a:srgbClr val="D8D8D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07 </a:t>
            </a:r>
            <a:r>
              <a:rPr lang="en-US" sz="2400" b="1" strike="noStrike">
                <a:solidFill>
                  <a:srgbClr val="E0B07E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 </a:t>
            </a:r>
            <a:r>
              <a:rPr lang="en-US" sz="2400" b="1">
                <a:solidFill>
                  <a:srgbClr val="E0B07E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웹 시연 – 구현 영상</a:t>
            </a:r>
            <a:endParaRPr sz="2400" b="1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6" name="Google Shape;796;p28"/>
          <p:cNvSpPr/>
          <p:nvPr/>
        </p:nvSpPr>
        <p:spPr>
          <a:xfrm>
            <a:off x="5324760" y="3236400"/>
            <a:ext cx="1542240" cy="3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여기에 영상 ㄱㄱ</a:t>
            </a:r>
            <a:endParaRPr sz="14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7" name="Google Shape;797;p28"/>
          <p:cNvSpPr/>
          <p:nvPr/>
        </p:nvSpPr>
        <p:spPr>
          <a:xfrm rot="10800000" flipH="1">
            <a:off x="514800" y="633960"/>
            <a:ext cx="11264040" cy="324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 cap="flat" cmpd="sng">
            <a:solidFill>
              <a:srgbClr val="E1E1E2"/>
            </a:solidFill>
            <a:prstDash val="solid"/>
            <a:miter lim="8000"/>
            <a:headEnd type="none" w="sm" len="sm"/>
            <a:tailEnd type="none" w="sm" len="sm"/>
          </a:ln>
        </p:spPr>
      </p:sp>
      <p:pic>
        <p:nvPicPr>
          <p:cNvPr id="798" name="Google Shape;798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46887" y="873324"/>
            <a:ext cx="10098225" cy="5680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p29"/>
          <p:cNvSpPr/>
          <p:nvPr/>
        </p:nvSpPr>
        <p:spPr>
          <a:xfrm>
            <a:off x="654480" y="172440"/>
            <a:ext cx="3831120" cy="461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strike="noStrike">
                <a:solidFill>
                  <a:srgbClr val="D8D8D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08 </a:t>
            </a:r>
            <a:r>
              <a:rPr lang="en-US" sz="2400" b="1" strike="noStrike">
                <a:solidFill>
                  <a:srgbClr val="E0B07E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 Learned Lessons</a:t>
            </a:r>
            <a:endParaRPr sz="2400" b="1" strike="noStrike">
              <a:solidFill>
                <a:schemeClr val="dk1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04" name="Google Shape;804;p29"/>
          <p:cNvGrpSpPr/>
          <p:nvPr/>
        </p:nvGrpSpPr>
        <p:grpSpPr>
          <a:xfrm>
            <a:off x="378720" y="758880"/>
            <a:ext cx="5311080" cy="1756080"/>
            <a:chOff x="378720" y="758880"/>
            <a:chExt cx="5311080" cy="1756080"/>
          </a:xfrm>
        </p:grpSpPr>
        <p:sp>
          <p:nvSpPr>
            <p:cNvPr id="805" name="Google Shape;805;p29"/>
            <p:cNvSpPr/>
            <p:nvPr/>
          </p:nvSpPr>
          <p:spPr>
            <a:xfrm>
              <a:off x="378720" y="758880"/>
              <a:ext cx="5311080" cy="1756080"/>
            </a:xfrm>
            <a:prstGeom prst="rect">
              <a:avLst/>
            </a:prstGeom>
            <a:noFill/>
            <a:ln w="38150" cap="flat" cmpd="sng">
              <a:solidFill>
                <a:srgbClr val="4A86E8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29"/>
            <p:cNvSpPr/>
            <p:nvPr/>
          </p:nvSpPr>
          <p:spPr>
            <a:xfrm>
              <a:off x="588240" y="1004760"/>
              <a:ext cx="1525320" cy="1264320"/>
            </a:xfrm>
            <a:prstGeom prst="rect">
              <a:avLst/>
            </a:prstGeom>
            <a:solidFill>
              <a:srgbClr val="5A378C"/>
            </a:solidFill>
            <a:ln w="9525" cap="flat" cmpd="sng">
              <a:solidFill>
                <a:srgbClr val="99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29"/>
            <p:cNvSpPr/>
            <p:nvPr/>
          </p:nvSpPr>
          <p:spPr>
            <a:xfrm>
              <a:off x="708120" y="1397520"/>
              <a:ext cx="1285560" cy="7711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 b="1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김혜준 </a:t>
              </a:r>
              <a:endParaRPr sz="2200" b="0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200" b="0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200" b="0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200" b="0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08" name="Google Shape;808;p29"/>
          <p:cNvGrpSpPr/>
          <p:nvPr/>
        </p:nvGrpSpPr>
        <p:grpSpPr>
          <a:xfrm>
            <a:off x="378720" y="2747880"/>
            <a:ext cx="5311080" cy="1756080"/>
            <a:chOff x="378720" y="2747880"/>
            <a:chExt cx="5311080" cy="1756080"/>
          </a:xfrm>
        </p:grpSpPr>
        <p:sp>
          <p:nvSpPr>
            <p:cNvPr id="809" name="Google Shape;809;p29"/>
            <p:cNvSpPr/>
            <p:nvPr/>
          </p:nvSpPr>
          <p:spPr>
            <a:xfrm>
              <a:off x="378720" y="2747880"/>
              <a:ext cx="5311080" cy="1756080"/>
            </a:xfrm>
            <a:prstGeom prst="rect">
              <a:avLst/>
            </a:prstGeom>
            <a:noFill/>
            <a:ln w="38150" cap="flat" cmpd="sng">
              <a:solidFill>
                <a:srgbClr val="4A86E8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29"/>
            <p:cNvSpPr/>
            <p:nvPr/>
          </p:nvSpPr>
          <p:spPr>
            <a:xfrm>
              <a:off x="588240" y="2993760"/>
              <a:ext cx="1525320" cy="1264320"/>
            </a:xfrm>
            <a:prstGeom prst="rect">
              <a:avLst/>
            </a:prstGeom>
            <a:solidFill>
              <a:srgbClr val="5A378C"/>
            </a:solidFill>
            <a:ln w="9525" cap="flat" cmpd="sng">
              <a:solidFill>
                <a:srgbClr val="99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29"/>
            <p:cNvSpPr/>
            <p:nvPr/>
          </p:nvSpPr>
          <p:spPr>
            <a:xfrm>
              <a:off x="708120" y="3386520"/>
              <a:ext cx="1285560" cy="7711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 b="1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박미현</a:t>
              </a:r>
              <a:endParaRPr sz="2200" b="0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200" b="0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200" b="0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200" b="0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12" name="Google Shape;812;p29"/>
          <p:cNvGrpSpPr/>
          <p:nvPr/>
        </p:nvGrpSpPr>
        <p:grpSpPr>
          <a:xfrm>
            <a:off x="378720" y="4736880"/>
            <a:ext cx="5311080" cy="1756080"/>
            <a:chOff x="378720" y="4736880"/>
            <a:chExt cx="5311080" cy="1756080"/>
          </a:xfrm>
        </p:grpSpPr>
        <p:sp>
          <p:nvSpPr>
            <p:cNvPr id="813" name="Google Shape;813;p29"/>
            <p:cNvSpPr/>
            <p:nvPr/>
          </p:nvSpPr>
          <p:spPr>
            <a:xfrm>
              <a:off x="378720" y="4736880"/>
              <a:ext cx="5311080" cy="1756080"/>
            </a:xfrm>
            <a:prstGeom prst="rect">
              <a:avLst/>
            </a:prstGeom>
            <a:noFill/>
            <a:ln w="38150" cap="flat" cmpd="sng">
              <a:solidFill>
                <a:srgbClr val="4A86E8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29"/>
            <p:cNvSpPr/>
            <p:nvPr/>
          </p:nvSpPr>
          <p:spPr>
            <a:xfrm>
              <a:off x="588240" y="4982760"/>
              <a:ext cx="1525320" cy="1264320"/>
            </a:xfrm>
            <a:prstGeom prst="rect">
              <a:avLst/>
            </a:prstGeom>
            <a:solidFill>
              <a:srgbClr val="5A378C"/>
            </a:solidFill>
            <a:ln w="9525" cap="flat" cmpd="sng">
              <a:solidFill>
                <a:srgbClr val="99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29"/>
            <p:cNvSpPr/>
            <p:nvPr/>
          </p:nvSpPr>
          <p:spPr>
            <a:xfrm>
              <a:off x="708120" y="5375520"/>
              <a:ext cx="1285560" cy="7711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 b="1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안정미</a:t>
              </a:r>
              <a:endParaRPr sz="2200" b="0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200" b="0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200" b="0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200" b="0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16" name="Google Shape;816;p29"/>
          <p:cNvGrpSpPr/>
          <p:nvPr/>
        </p:nvGrpSpPr>
        <p:grpSpPr>
          <a:xfrm>
            <a:off x="6474600" y="758880"/>
            <a:ext cx="5311080" cy="1756080"/>
            <a:chOff x="6474600" y="758880"/>
            <a:chExt cx="5311080" cy="1756080"/>
          </a:xfrm>
        </p:grpSpPr>
        <p:sp>
          <p:nvSpPr>
            <p:cNvPr id="817" name="Google Shape;817;p29"/>
            <p:cNvSpPr/>
            <p:nvPr/>
          </p:nvSpPr>
          <p:spPr>
            <a:xfrm>
              <a:off x="6474600" y="758880"/>
              <a:ext cx="5311080" cy="1756080"/>
            </a:xfrm>
            <a:prstGeom prst="rect">
              <a:avLst/>
            </a:prstGeom>
            <a:noFill/>
            <a:ln w="38150" cap="flat" cmpd="sng">
              <a:solidFill>
                <a:srgbClr val="4A86E8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29"/>
            <p:cNvSpPr/>
            <p:nvPr/>
          </p:nvSpPr>
          <p:spPr>
            <a:xfrm>
              <a:off x="6684120" y="1004760"/>
              <a:ext cx="1525320" cy="1264320"/>
            </a:xfrm>
            <a:prstGeom prst="rect">
              <a:avLst/>
            </a:prstGeom>
            <a:solidFill>
              <a:srgbClr val="5A378C"/>
            </a:solidFill>
            <a:ln w="9525" cap="flat" cmpd="sng">
              <a:solidFill>
                <a:srgbClr val="99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29"/>
            <p:cNvSpPr/>
            <p:nvPr/>
          </p:nvSpPr>
          <p:spPr>
            <a:xfrm>
              <a:off x="6804000" y="1397520"/>
              <a:ext cx="1285560" cy="7711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 b="1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정호진</a:t>
              </a:r>
              <a:endParaRPr sz="2200" b="0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200" b="0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200" b="0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200" b="0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20" name="Google Shape;820;p29"/>
          <p:cNvGrpSpPr/>
          <p:nvPr/>
        </p:nvGrpSpPr>
        <p:grpSpPr>
          <a:xfrm>
            <a:off x="6474600" y="2747880"/>
            <a:ext cx="5311080" cy="1756080"/>
            <a:chOff x="6474600" y="2747880"/>
            <a:chExt cx="5311080" cy="1756080"/>
          </a:xfrm>
        </p:grpSpPr>
        <p:sp>
          <p:nvSpPr>
            <p:cNvPr id="821" name="Google Shape;821;p29"/>
            <p:cNvSpPr/>
            <p:nvPr/>
          </p:nvSpPr>
          <p:spPr>
            <a:xfrm>
              <a:off x="6474600" y="2747880"/>
              <a:ext cx="5311080" cy="1756080"/>
            </a:xfrm>
            <a:prstGeom prst="rect">
              <a:avLst/>
            </a:prstGeom>
            <a:noFill/>
            <a:ln w="38150" cap="flat" cmpd="sng">
              <a:solidFill>
                <a:srgbClr val="4A86E8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29"/>
            <p:cNvSpPr/>
            <p:nvPr/>
          </p:nvSpPr>
          <p:spPr>
            <a:xfrm>
              <a:off x="6684120" y="2993760"/>
              <a:ext cx="1525320" cy="1264320"/>
            </a:xfrm>
            <a:prstGeom prst="rect">
              <a:avLst/>
            </a:prstGeom>
            <a:solidFill>
              <a:srgbClr val="5A378C"/>
            </a:solidFill>
            <a:ln w="9525" cap="flat" cmpd="sng">
              <a:solidFill>
                <a:srgbClr val="99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29"/>
            <p:cNvSpPr/>
            <p:nvPr/>
          </p:nvSpPr>
          <p:spPr>
            <a:xfrm>
              <a:off x="6804000" y="3386520"/>
              <a:ext cx="1285560" cy="7711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 b="1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하석민</a:t>
              </a:r>
              <a:endParaRPr sz="2200" b="0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200" b="0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200" b="0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24" name="Google Shape;824;p29"/>
          <p:cNvSpPr/>
          <p:nvPr/>
        </p:nvSpPr>
        <p:spPr>
          <a:xfrm>
            <a:off x="8272800" y="945720"/>
            <a:ext cx="3512880" cy="1406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데이터를 분석을 통해 표면으로 드러나지 않은 현상을 파악하는 과정</a:t>
            </a:r>
            <a:r>
              <a:rPr lang="en-US">
                <a:solidFill>
                  <a:srgbClr val="FFFFFF"/>
                </a:solidFill>
              </a:rPr>
              <a:t>을</a:t>
            </a:r>
            <a:r>
              <a:rPr lang="en-US" sz="14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통해 개선안을 강구하면서 기업적 마인드와 데이터 분석적 시각을 키울 수 있는 기회가 되었습니다.</a:t>
            </a:r>
            <a:endParaRPr sz="14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5" name="Google Shape;825;p29"/>
          <p:cNvSpPr/>
          <p:nvPr/>
        </p:nvSpPr>
        <p:spPr>
          <a:xfrm>
            <a:off x="8356320" y="3053880"/>
            <a:ext cx="3254040" cy="1181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평소 관심있던 OTT에 대해 자세히 알아보는 기회였고, 요즘 이슈인 추천 시스템 기술중 하나인 Collaborative Filtering을 직접 구현해보는 것에 재미를 느꼈습니다. </a:t>
            </a:r>
            <a:endParaRPr sz="14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6" name="Google Shape;826;p29"/>
          <p:cNvSpPr/>
          <p:nvPr/>
        </p:nvSpPr>
        <p:spPr>
          <a:xfrm>
            <a:off x="2285280" y="4860040"/>
            <a:ext cx="3254040" cy="1406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빅 데이터를 분석하면서 어떤 방법으로 데이터에 접근해야할지, 분석을 통해 어떤 인사이트를 도출할 수 있을지 고민하면서 많이 배웠습니다. </a:t>
            </a:r>
            <a:endParaRPr sz="14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27" name="Google Shape;827;p29"/>
          <p:cNvGrpSpPr/>
          <p:nvPr/>
        </p:nvGrpSpPr>
        <p:grpSpPr>
          <a:xfrm>
            <a:off x="6474600" y="4736880"/>
            <a:ext cx="5311080" cy="1756080"/>
            <a:chOff x="6474600" y="4736880"/>
            <a:chExt cx="5311080" cy="1756080"/>
          </a:xfrm>
        </p:grpSpPr>
        <p:sp>
          <p:nvSpPr>
            <p:cNvPr id="828" name="Google Shape;828;p29"/>
            <p:cNvSpPr/>
            <p:nvPr/>
          </p:nvSpPr>
          <p:spPr>
            <a:xfrm>
              <a:off x="6474600" y="4736880"/>
              <a:ext cx="5311080" cy="1756080"/>
            </a:xfrm>
            <a:prstGeom prst="rect">
              <a:avLst/>
            </a:prstGeom>
            <a:noFill/>
            <a:ln w="38150" cap="flat" cmpd="sng">
              <a:solidFill>
                <a:srgbClr val="4A86E8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29"/>
            <p:cNvSpPr/>
            <p:nvPr/>
          </p:nvSpPr>
          <p:spPr>
            <a:xfrm>
              <a:off x="6684120" y="4982760"/>
              <a:ext cx="1525320" cy="1264320"/>
            </a:xfrm>
            <a:prstGeom prst="rect">
              <a:avLst/>
            </a:prstGeom>
            <a:solidFill>
              <a:srgbClr val="5A378C"/>
            </a:solidFill>
            <a:ln w="9525" cap="flat" cmpd="sng">
              <a:solidFill>
                <a:srgbClr val="99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29"/>
            <p:cNvSpPr/>
            <p:nvPr/>
          </p:nvSpPr>
          <p:spPr>
            <a:xfrm>
              <a:off x="6804000" y="5375520"/>
              <a:ext cx="1285560" cy="7711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 b="1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한충완</a:t>
              </a:r>
              <a:endParaRPr sz="2200" b="0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200" b="0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200" b="0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31" name="Google Shape;831;p29"/>
          <p:cNvSpPr/>
          <p:nvPr/>
        </p:nvSpPr>
        <p:spPr>
          <a:xfrm>
            <a:off x="2285280" y="2937040"/>
            <a:ext cx="3254040" cy="1406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빅데이터 분석 과정의 흐름을 파악할 수 있었습니다. 웹의 프론트와 백앤드 개발을 동시에 수행하면서 흥미를 느낄 수 있었고 단 기간에 웹 경험을 쌓을 수 있었습니다.</a:t>
            </a:r>
            <a:endParaRPr sz="14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29"/>
          <p:cNvSpPr/>
          <p:nvPr/>
        </p:nvSpPr>
        <p:spPr>
          <a:xfrm>
            <a:off x="2229120" y="945720"/>
            <a:ext cx="3308400" cy="1240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데이터를 활용할 수 있도록 정제하는 것이 생각보다 시간이 많이 투자된다는 것을 깨닫고 데이터 전처리의 중요성을 알게 되는 프로젝트였습니다.</a:t>
            </a:r>
            <a:endParaRPr sz="14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29"/>
          <p:cNvSpPr/>
          <p:nvPr/>
        </p:nvSpPr>
        <p:spPr>
          <a:xfrm>
            <a:off x="8362440" y="5002280"/>
            <a:ext cx="3254040" cy="1406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프로젝트동안 수업시간에 배웠던 DT, 군집분석, 연관분석 등의 모델에 대한 이해를 다질 수 있었습니다. 또, 아이디어를 내고 현실성 검증, 모델 적용 등의 과정을 거쳐 분석적 능력을 기를 수 있어서 좋았습니다.</a:t>
            </a:r>
            <a:endParaRPr sz="14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29"/>
          <p:cNvSpPr/>
          <p:nvPr/>
        </p:nvSpPr>
        <p:spPr>
          <a:xfrm rot="10800000" flipH="1">
            <a:off x="514800" y="633960"/>
            <a:ext cx="11264040" cy="324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 cap="flat" cmpd="sng">
            <a:solidFill>
              <a:srgbClr val="E1E1E2"/>
            </a:solidFill>
            <a:prstDash val="solid"/>
            <a:miter lim="8000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p30"/>
          <p:cNvSpPr/>
          <p:nvPr/>
        </p:nvSpPr>
        <p:spPr>
          <a:xfrm>
            <a:off x="3979800" y="2455920"/>
            <a:ext cx="4231800" cy="194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700" b="1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감사합니다</a:t>
            </a:r>
            <a:endParaRPr sz="47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2" name="Google Shape;252;p6"/>
          <p:cNvGrpSpPr/>
          <p:nvPr/>
        </p:nvGrpSpPr>
        <p:grpSpPr>
          <a:xfrm>
            <a:off x="3840945" y="1590582"/>
            <a:ext cx="5971437" cy="4037309"/>
            <a:chOff x="4138515" y="2143847"/>
            <a:chExt cx="1564295" cy="1769094"/>
          </a:xfrm>
        </p:grpSpPr>
        <p:grpSp>
          <p:nvGrpSpPr>
            <p:cNvPr id="253" name="Google Shape;253;p6"/>
            <p:cNvGrpSpPr/>
            <p:nvPr/>
          </p:nvGrpSpPr>
          <p:grpSpPr>
            <a:xfrm>
              <a:off x="4191637" y="2253719"/>
              <a:ext cx="1428570" cy="1491800"/>
              <a:chOff x="2984500" y="1550987"/>
              <a:chExt cx="3103563" cy="2606674"/>
            </a:xfrm>
          </p:grpSpPr>
          <p:sp>
            <p:nvSpPr>
              <p:cNvPr id="254" name="Google Shape;254;p6"/>
              <p:cNvSpPr/>
              <p:nvPr/>
            </p:nvSpPr>
            <p:spPr>
              <a:xfrm>
                <a:off x="2984500" y="1550987"/>
                <a:ext cx="3103563" cy="2606674"/>
              </a:xfrm>
              <a:custGeom>
                <a:avLst/>
                <a:gdLst/>
                <a:ahLst/>
                <a:cxnLst/>
                <a:rect l="l" t="t" r="r" b="b"/>
                <a:pathLst>
                  <a:path w="825" h="693" extrusionOk="0">
                    <a:moveTo>
                      <a:pt x="78" y="693"/>
                    </a:moveTo>
                    <a:cubicBezTo>
                      <a:pt x="23" y="693"/>
                      <a:pt x="0" y="655"/>
                      <a:pt x="28" y="609"/>
                    </a:cubicBezTo>
                    <a:cubicBezTo>
                      <a:pt x="363" y="46"/>
                      <a:pt x="363" y="46"/>
                      <a:pt x="363" y="46"/>
                    </a:cubicBezTo>
                    <a:cubicBezTo>
                      <a:pt x="390" y="0"/>
                      <a:pt x="435" y="0"/>
                      <a:pt x="463" y="46"/>
                    </a:cubicBezTo>
                    <a:cubicBezTo>
                      <a:pt x="798" y="609"/>
                      <a:pt x="798" y="609"/>
                      <a:pt x="798" y="609"/>
                    </a:cubicBezTo>
                    <a:cubicBezTo>
                      <a:pt x="825" y="655"/>
                      <a:pt x="803" y="693"/>
                      <a:pt x="748" y="693"/>
                    </a:cubicBezTo>
                    <a:lnTo>
                      <a:pt x="78" y="693"/>
                    </a:lnTo>
                    <a:close/>
                  </a:path>
                </a:pathLst>
              </a:custGeom>
              <a:solidFill>
                <a:srgbClr val="BFBFBF"/>
              </a:solidFill>
              <a:ln>
                <a:noFill/>
              </a:ln>
            </p:spPr>
            <p:txBody>
              <a:bodyPr spcFirstLastPara="1" wrap="square" lIns="121900" tIns="60950" rIns="121900" bIns="6095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5" name="Google Shape;255;p6"/>
              <p:cNvSpPr/>
              <p:nvPr/>
            </p:nvSpPr>
            <p:spPr>
              <a:xfrm>
                <a:off x="3451225" y="2058987"/>
                <a:ext cx="2170113" cy="1824038"/>
              </a:xfrm>
              <a:custGeom>
                <a:avLst/>
                <a:gdLst/>
                <a:ahLst/>
                <a:cxnLst/>
                <a:rect l="l" t="t" r="r" b="b"/>
                <a:pathLst>
                  <a:path w="577" h="485" extrusionOk="0">
                    <a:moveTo>
                      <a:pt x="54" y="485"/>
                    </a:moveTo>
                    <a:cubicBezTo>
                      <a:pt x="16" y="485"/>
                      <a:pt x="0" y="459"/>
                      <a:pt x="19" y="427"/>
                    </a:cubicBezTo>
                    <a:cubicBezTo>
                      <a:pt x="254" y="33"/>
                      <a:pt x="254" y="33"/>
                      <a:pt x="254" y="33"/>
                    </a:cubicBezTo>
                    <a:cubicBezTo>
                      <a:pt x="273" y="0"/>
                      <a:pt x="305" y="0"/>
                      <a:pt x="324" y="33"/>
                    </a:cubicBezTo>
                    <a:cubicBezTo>
                      <a:pt x="558" y="427"/>
                      <a:pt x="558" y="427"/>
                      <a:pt x="558" y="427"/>
                    </a:cubicBezTo>
                    <a:cubicBezTo>
                      <a:pt x="577" y="459"/>
                      <a:pt x="562" y="485"/>
                      <a:pt x="523" y="485"/>
                    </a:cubicBezTo>
                    <a:lnTo>
                      <a:pt x="54" y="485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121900" tIns="60950" rIns="121900" bIns="6095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56" name="Google Shape;256;p6"/>
            <p:cNvSpPr/>
            <p:nvPr/>
          </p:nvSpPr>
          <p:spPr>
            <a:xfrm>
              <a:off x="5036817" y="2846190"/>
              <a:ext cx="458993" cy="693258"/>
            </a:xfrm>
            <a:custGeom>
              <a:avLst/>
              <a:gdLst/>
              <a:ahLst/>
              <a:cxnLst/>
              <a:rect l="l" t="t" r="r" b="b"/>
              <a:pathLst>
                <a:path w="628" h="763" extrusionOk="0">
                  <a:moveTo>
                    <a:pt x="628" y="580"/>
                  </a:moveTo>
                  <a:lnTo>
                    <a:pt x="294" y="45"/>
                  </a:lnTo>
                  <a:lnTo>
                    <a:pt x="62" y="0"/>
                  </a:lnTo>
                  <a:lnTo>
                    <a:pt x="0" y="230"/>
                  </a:lnTo>
                  <a:lnTo>
                    <a:pt x="334" y="763"/>
                  </a:lnTo>
                  <a:lnTo>
                    <a:pt x="628" y="580"/>
                  </a:lnTo>
                  <a:close/>
                </a:path>
              </a:pathLst>
            </a:custGeom>
            <a:solidFill>
              <a:srgbClr val="44546B"/>
            </a:solidFill>
            <a:ln>
              <a:noFill/>
            </a:ln>
            <a:effectLst>
              <a:outerShdw blurRad="50800" dist="38100" dir="13500000" algn="b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" name="Google Shape;257;p6"/>
            <p:cNvSpPr/>
            <p:nvPr/>
          </p:nvSpPr>
          <p:spPr>
            <a:xfrm>
              <a:off x="4500352" y="2516369"/>
              <a:ext cx="461915" cy="689626"/>
            </a:xfrm>
            <a:custGeom>
              <a:avLst/>
              <a:gdLst/>
              <a:ahLst/>
              <a:cxnLst/>
              <a:rect l="l" t="t" r="r" b="b"/>
              <a:pathLst>
                <a:path w="632" h="759" extrusionOk="0">
                  <a:moveTo>
                    <a:pt x="632" y="187"/>
                  </a:moveTo>
                  <a:lnTo>
                    <a:pt x="291" y="718"/>
                  </a:lnTo>
                  <a:lnTo>
                    <a:pt x="59" y="759"/>
                  </a:lnTo>
                  <a:lnTo>
                    <a:pt x="0" y="531"/>
                  </a:lnTo>
                  <a:lnTo>
                    <a:pt x="339" y="0"/>
                  </a:lnTo>
                  <a:lnTo>
                    <a:pt x="632" y="187"/>
                  </a:ln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  <a:effectLst>
              <a:outerShdw blurRad="50800" dist="38100" dir="8100000" algn="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" name="Google Shape;258;p6"/>
            <p:cNvSpPr/>
            <p:nvPr/>
          </p:nvSpPr>
          <p:spPr>
            <a:xfrm>
              <a:off x="4519355" y="3444953"/>
              <a:ext cx="578126" cy="314374"/>
            </a:xfrm>
            <a:custGeom>
              <a:avLst/>
              <a:gdLst/>
              <a:ahLst/>
              <a:cxnLst/>
              <a:rect l="l" t="t" r="r" b="b"/>
              <a:pathLst>
                <a:path w="791" h="346" extrusionOk="0">
                  <a:moveTo>
                    <a:pt x="0" y="346"/>
                  </a:moveTo>
                  <a:lnTo>
                    <a:pt x="630" y="346"/>
                  </a:lnTo>
                  <a:lnTo>
                    <a:pt x="791" y="173"/>
                  </a:lnTo>
                  <a:lnTo>
                    <a:pt x="630" y="0"/>
                  </a:lnTo>
                  <a:lnTo>
                    <a:pt x="0" y="0"/>
                  </a:lnTo>
                  <a:lnTo>
                    <a:pt x="0" y="346"/>
                  </a:lnTo>
                  <a:close/>
                </a:path>
              </a:pathLst>
            </a:custGeom>
            <a:solidFill>
              <a:srgbClr val="8397B1"/>
            </a:solidFill>
            <a:ln>
              <a:noFill/>
            </a:ln>
            <a:effectLst>
              <a:outerShdw blurRad="50800" dist="38100" algn="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" name="Google Shape;259;p6"/>
            <p:cNvSpPr/>
            <p:nvPr/>
          </p:nvSpPr>
          <p:spPr>
            <a:xfrm>
              <a:off x="5197610" y="3285041"/>
              <a:ext cx="505200" cy="627900"/>
            </a:xfrm>
            <a:prstGeom prst="ellipse">
              <a:avLst/>
            </a:prstGeom>
            <a:solidFill>
              <a:srgbClr val="44546B">
                <a:alpha val="29019"/>
              </a:srgbClr>
            </a:solidFill>
            <a:ln>
              <a:noFill/>
            </a:ln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" name="Google Shape;260;p6"/>
            <p:cNvSpPr/>
            <p:nvPr/>
          </p:nvSpPr>
          <p:spPr>
            <a:xfrm>
              <a:off x="5252865" y="3353276"/>
              <a:ext cx="394800" cy="491400"/>
            </a:xfrm>
            <a:prstGeom prst="ellipse">
              <a:avLst/>
            </a:prstGeom>
            <a:solidFill>
              <a:srgbClr val="44546B"/>
            </a:solidFill>
            <a:ln>
              <a:noFill/>
            </a:ln>
            <a:effectLst>
              <a:outerShdw blurRad="50800" dist="38100" dir="13500000" algn="b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121900" tIns="60950" rIns="121900" bIns="60950" anchor="ctr" anchorCtr="1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33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고객</a:t>
              </a:r>
              <a:endParaRPr sz="2133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1;p6"/>
            <p:cNvSpPr/>
            <p:nvPr/>
          </p:nvSpPr>
          <p:spPr>
            <a:xfrm>
              <a:off x="4138515" y="3285041"/>
              <a:ext cx="505200" cy="627900"/>
            </a:xfrm>
            <a:prstGeom prst="ellipse">
              <a:avLst/>
            </a:prstGeom>
            <a:solidFill>
              <a:srgbClr val="8397B1">
                <a:alpha val="29019"/>
              </a:srgbClr>
            </a:solidFill>
            <a:ln>
              <a:noFill/>
            </a:ln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" name="Google Shape;262;p6"/>
            <p:cNvSpPr/>
            <p:nvPr/>
          </p:nvSpPr>
          <p:spPr>
            <a:xfrm>
              <a:off x="4191641" y="3353283"/>
              <a:ext cx="396300" cy="491400"/>
            </a:xfrm>
            <a:prstGeom prst="ellipse">
              <a:avLst/>
            </a:prstGeom>
            <a:solidFill>
              <a:srgbClr val="8397B1"/>
            </a:solidFill>
            <a:ln>
              <a:noFill/>
            </a:ln>
            <a:effectLst>
              <a:outerShdw blurRad="50800" dist="38100" algn="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121900" tIns="60950" rIns="121900" bIns="60950" anchor="ctr" anchorCtr="1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33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경쟁사</a:t>
              </a:r>
              <a:endParaRPr sz="2133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63;p6"/>
            <p:cNvSpPr/>
            <p:nvPr/>
          </p:nvSpPr>
          <p:spPr>
            <a:xfrm>
              <a:off x="4669859" y="2143847"/>
              <a:ext cx="503700" cy="626700"/>
            </a:xfrm>
            <a:prstGeom prst="ellipse">
              <a:avLst/>
            </a:prstGeom>
            <a:solidFill>
              <a:srgbClr val="EF3425">
                <a:alpha val="29019"/>
              </a:srgbClr>
            </a:solidFill>
            <a:ln>
              <a:noFill/>
            </a:ln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" name="Google Shape;264;p6"/>
            <p:cNvSpPr/>
            <p:nvPr/>
          </p:nvSpPr>
          <p:spPr>
            <a:xfrm>
              <a:off x="4725463" y="2212899"/>
              <a:ext cx="393300" cy="489000"/>
            </a:xfrm>
            <a:prstGeom prst="ellipse">
              <a:avLst/>
            </a:prstGeom>
            <a:solidFill>
              <a:srgbClr val="674EA7"/>
            </a:solidFill>
            <a:ln>
              <a:noFill/>
            </a:ln>
            <a:effectLst>
              <a:outerShdw blurRad="50800" dist="38100" dir="8100000" algn="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121900" tIns="60950" rIns="121900" bIns="60950" anchor="ctr" anchorCtr="1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33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자사</a:t>
              </a:r>
              <a:endParaRPr sz="2667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5" name="Google Shape;265;p6"/>
          <p:cNvSpPr txBox="1"/>
          <p:nvPr/>
        </p:nvSpPr>
        <p:spPr>
          <a:xfrm>
            <a:off x="1491767" y="5685200"/>
            <a:ext cx="4270000" cy="7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189" marR="0" lvl="0" indent="-330192" algn="l" rtl="0">
              <a:spcBef>
                <a:spcPts val="267"/>
              </a:spcBef>
              <a:spcAft>
                <a:spcPts val="0"/>
              </a:spcAft>
              <a:buClr>
                <a:schemeClr val="lt1"/>
              </a:buClr>
              <a:buSzPts val="1300"/>
              <a:buFont typeface="Calibri"/>
              <a:buChar char="●"/>
            </a:pPr>
            <a:r>
              <a:rPr lang="en-US" sz="1867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NETFLIX : 오리지널 컨텐츠 보유</a:t>
            </a:r>
            <a:endParaRPr sz="1867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189" marR="0" lvl="0" indent="-330192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Calibri"/>
              <a:buChar char="●"/>
            </a:pPr>
            <a:r>
              <a:rPr lang="en-US" sz="1867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DISNEY+ : 방대한 컨텐츠</a:t>
            </a:r>
            <a:endParaRPr sz="2667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" name="Google Shape;266;p6"/>
          <p:cNvSpPr txBox="1"/>
          <p:nvPr/>
        </p:nvSpPr>
        <p:spPr>
          <a:xfrm>
            <a:off x="6981100" y="1074067"/>
            <a:ext cx="3072000" cy="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189" marR="0" lvl="0" indent="-330192" algn="l" rtl="0">
              <a:spcBef>
                <a:spcPts val="267"/>
              </a:spcBef>
              <a:spcAft>
                <a:spcPts val="0"/>
              </a:spcAft>
              <a:buClr>
                <a:schemeClr val="lt1"/>
              </a:buClr>
              <a:buSzPts val="1300"/>
              <a:buFont typeface="Calibri"/>
              <a:buChar char="●"/>
            </a:pPr>
            <a:r>
              <a:rPr lang="en-US" sz="1867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Contents 부족</a:t>
            </a:r>
            <a:endParaRPr sz="1867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189" marR="0" lvl="0" indent="-330192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Calibri"/>
              <a:buChar char="●"/>
            </a:pPr>
            <a:r>
              <a:rPr lang="en-US" sz="1867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Platform 운영 경험</a:t>
            </a:r>
            <a:endParaRPr sz="1867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7" name="Google Shape;267;p6"/>
          <p:cNvSpPr txBox="1"/>
          <p:nvPr/>
        </p:nvSpPr>
        <p:spPr>
          <a:xfrm>
            <a:off x="8123700" y="5550371"/>
            <a:ext cx="3639200" cy="82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189" marR="0" lvl="0" indent="-330192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Calibri"/>
              <a:buChar char="●"/>
            </a:pPr>
            <a:r>
              <a:rPr lang="en-US" sz="1867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Streaming contents 수요 증가</a:t>
            </a:r>
            <a:endParaRPr sz="1867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189" marR="0" lvl="0" indent="-330192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Calibri"/>
              <a:buChar char="●"/>
            </a:pPr>
            <a:r>
              <a:rPr lang="en-US" sz="1867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20대~ 50대</a:t>
            </a:r>
            <a:endParaRPr sz="1867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189" marR="0" lvl="0" indent="-330192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Calibri"/>
              <a:buChar char="●"/>
            </a:pPr>
            <a:r>
              <a:rPr lang="en-US" sz="1867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세분화(특화), 초격차 기술</a:t>
            </a:r>
            <a:endParaRPr sz="1867">
              <a:solidFill>
                <a:schemeClr val="lt1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  <p:sp>
        <p:nvSpPr>
          <p:cNvPr id="268" name="Google Shape;268;p6"/>
          <p:cNvSpPr txBox="1"/>
          <p:nvPr/>
        </p:nvSpPr>
        <p:spPr>
          <a:xfrm>
            <a:off x="303139" y="304467"/>
            <a:ext cx="3639200" cy="7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rPr>
              <a:t>3C, Faw 분석</a:t>
            </a:r>
            <a:endParaRPr sz="1467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p6"/>
          <p:cNvSpPr txBox="1"/>
          <p:nvPr/>
        </p:nvSpPr>
        <p:spPr>
          <a:xfrm>
            <a:off x="374300" y="1590833"/>
            <a:ext cx="4625600" cy="2272800"/>
          </a:xfrm>
          <a:prstGeom prst="rect">
            <a:avLst/>
          </a:prstGeom>
          <a:noFill/>
          <a:ln w="9525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67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당사를 둘러 싼 환경적, 정책적, 경제적 상황을 파악하고 목표 고객을 설정한다.</a:t>
            </a:r>
            <a:endParaRPr sz="1867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67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고객의 니즈와 트렌드를 파악해 당사에 적용시킬 수 있는지 살펴보기 위해</a:t>
            </a:r>
            <a:endParaRPr sz="1867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67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3C 및 Faw 분석 실시</a:t>
            </a:r>
            <a:endParaRPr sz="1867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7"/>
          <p:cNvSpPr txBox="1"/>
          <p:nvPr/>
        </p:nvSpPr>
        <p:spPr>
          <a:xfrm>
            <a:off x="370028" y="304467"/>
            <a:ext cx="3654000" cy="7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rPr>
              <a:t>SWOT 분석</a:t>
            </a:r>
            <a:endParaRPr sz="1467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7"/>
          <p:cNvSpPr/>
          <p:nvPr/>
        </p:nvSpPr>
        <p:spPr>
          <a:xfrm>
            <a:off x="3626906" y="1586971"/>
            <a:ext cx="3184676" cy="2256168"/>
          </a:xfrm>
          <a:prstGeom prst="roundRect">
            <a:avLst>
              <a:gd name="adj" fmla="val 6205"/>
            </a:avLst>
          </a:prstGeom>
          <a:solidFill>
            <a:srgbClr val="44546B"/>
          </a:solidFill>
          <a:ln>
            <a:noFill/>
          </a:ln>
          <a:effectLst>
            <a:outerShdw blurRad="50800" dist="38100" dir="16200000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267"/>
              </a:spcBef>
              <a:spcAft>
                <a:spcPts val="0"/>
              </a:spcAft>
              <a:buNone/>
            </a:pPr>
            <a:endParaRPr sz="2000" b="1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marL="0" marR="0" lvl="0" indent="0" algn="ctr" rtl="0">
              <a:spcBef>
                <a:spcPts val="267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rPr>
              <a:t>O</a:t>
            </a:r>
            <a:endParaRPr sz="3200" b="1">
              <a:solidFill>
                <a:srgbClr val="FFFFFF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marL="457189" marR="0" lvl="0" indent="-321725" algn="l" rtl="0">
              <a:lnSpc>
                <a:spcPct val="115000"/>
              </a:lnSpc>
              <a:spcBef>
                <a:spcPts val="267"/>
              </a:spcBef>
              <a:spcAft>
                <a:spcPts val="0"/>
              </a:spcAft>
              <a:buClr>
                <a:srgbClr val="F2F2F2"/>
              </a:buClr>
              <a:buSzPts val="1200"/>
              <a:buFont typeface="Candara"/>
              <a:buChar char="●"/>
            </a:pPr>
            <a:r>
              <a:rPr lang="en-US" sz="1867">
                <a:solidFill>
                  <a:srgbClr val="F2F2F2"/>
                </a:solidFill>
                <a:latin typeface="Candara"/>
                <a:ea typeface="Candara"/>
                <a:cs typeface="Candara"/>
                <a:sym typeface="Candara"/>
              </a:rPr>
              <a:t>동영상 기반 Streaming 시장 확대</a:t>
            </a:r>
            <a:endParaRPr sz="1867">
              <a:solidFill>
                <a:srgbClr val="F2F2F2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marL="457189" marR="0" lvl="0" indent="-32172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200"/>
              <a:buFont typeface="Candara"/>
              <a:buChar char="●"/>
            </a:pPr>
            <a:r>
              <a:rPr lang="en-US" sz="1867">
                <a:solidFill>
                  <a:srgbClr val="F2F2F2"/>
                </a:solidFill>
                <a:latin typeface="Candara"/>
                <a:ea typeface="Candara"/>
                <a:cs typeface="Candara"/>
                <a:sym typeface="Candara"/>
              </a:rPr>
              <a:t>5G 등 인터넷 망 발달</a:t>
            </a:r>
            <a:endParaRPr sz="1867">
              <a:solidFill>
                <a:srgbClr val="F2F2F2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marL="457189" marR="0" lvl="0" indent="-32172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200"/>
              <a:buFont typeface="Candara"/>
              <a:buChar char="●"/>
            </a:pPr>
            <a:r>
              <a:rPr lang="en-US" sz="1867">
                <a:solidFill>
                  <a:srgbClr val="F2F2F2"/>
                </a:solidFill>
                <a:latin typeface="Candara"/>
                <a:ea typeface="Candara"/>
                <a:cs typeface="Candara"/>
                <a:sym typeface="Candara"/>
              </a:rPr>
              <a:t>팬더믹 영향으로 재택근무 확대 </a:t>
            </a:r>
            <a:endParaRPr sz="1867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466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6" name="Google Shape;276;p7"/>
          <p:cNvSpPr/>
          <p:nvPr/>
        </p:nvSpPr>
        <p:spPr>
          <a:xfrm>
            <a:off x="3626901" y="3946519"/>
            <a:ext cx="3184676" cy="2256168"/>
          </a:xfrm>
          <a:prstGeom prst="roundRect">
            <a:avLst>
              <a:gd name="adj" fmla="val 6205"/>
            </a:avLst>
          </a:prstGeom>
          <a:solidFill>
            <a:srgbClr val="2C3749"/>
          </a:solidFill>
          <a:ln>
            <a:noFill/>
          </a:ln>
          <a:effectLst>
            <a:outerShdw blurRad="50800" dist="38100" dir="16200000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rPr>
              <a:t>T</a:t>
            </a:r>
            <a:endParaRPr sz="3200" b="1">
              <a:solidFill>
                <a:srgbClr val="FFFFFF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marL="457189" marR="0" lvl="0" indent="-321725" algn="l" rtl="0">
              <a:lnSpc>
                <a:spcPct val="115000"/>
              </a:lnSpc>
              <a:spcBef>
                <a:spcPts val="267"/>
              </a:spcBef>
              <a:spcAft>
                <a:spcPts val="0"/>
              </a:spcAft>
              <a:buClr>
                <a:srgbClr val="F2F2F2"/>
              </a:buClr>
              <a:buSzPts val="1200"/>
              <a:buFont typeface="Candara"/>
              <a:buChar char="●"/>
            </a:pPr>
            <a:r>
              <a:rPr lang="en-US" sz="1867">
                <a:solidFill>
                  <a:srgbClr val="F2F2F2"/>
                </a:solidFill>
                <a:latin typeface="Candara"/>
                <a:ea typeface="Candara"/>
                <a:cs typeface="Candara"/>
                <a:sym typeface="Candara"/>
              </a:rPr>
              <a:t>경쟁사 진입 확대</a:t>
            </a:r>
            <a:endParaRPr sz="1867">
              <a:solidFill>
                <a:srgbClr val="F2F2F2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marL="457189" marR="0" lvl="0" indent="-32172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200"/>
              <a:buFont typeface="Candara"/>
              <a:buChar char="●"/>
            </a:pPr>
            <a:r>
              <a:rPr lang="en-US" sz="1867">
                <a:solidFill>
                  <a:srgbClr val="F2F2F2"/>
                </a:solidFill>
                <a:latin typeface="Candara"/>
                <a:ea typeface="Candara"/>
                <a:cs typeface="Candara"/>
                <a:sym typeface="Candara"/>
              </a:rPr>
              <a:t>한국 통신사 기반 OTT</a:t>
            </a:r>
            <a:endParaRPr sz="1867">
              <a:solidFill>
                <a:srgbClr val="F2F2F2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466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7" name="Google Shape;277;p7"/>
          <p:cNvSpPr/>
          <p:nvPr/>
        </p:nvSpPr>
        <p:spPr>
          <a:xfrm>
            <a:off x="370049" y="3926152"/>
            <a:ext cx="3184676" cy="2256168"/>
          </a:xfrm>
          <a:prstGeom prst="roundRect">
            <a:avLst>
              <a:gd name="adj" fmla="val 6205"/>
            </a:avLst>
          </a:prstGeom>
          <a:solidFill>
            <a:srgbClr val="8397B1"/>
          </a:solidFill>
          <a:ln>
            <a:noFill/>
          </a:ln>
          <a:effectLst>
            <a:outerShdw blurRad="50800" dist="38100" dir="16200000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8397B1"/>
                </a:solidFill>
                <a:latin typeface="Candara"/>
                <a:ea typeface="Candara"/>
                <a:cs typeface="Candara"/>
                <a:sym typeface="Candara"/>
              </a:rPr>
              <a:t>W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267"/>
              </a:spcBef>
              <a:spcAft>
                <a:spcPts val="0"/>
              </a:spcAft>
              <a:buNone/>
            </a:pPr>
            <a:endParaRPr sz="1867">
              <a:solidFill>
                <a:srgbClr val="F2F2F2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267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W</a:t>
            </a:r>
            <a:endParaRPr sz="3200" b="1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marL="457189" marR="0" lvl="0" indent="-321725" algn="l" rtl="0">
              <a:lnSpc>
                <a:spcPct val="115000"/>
              </a:lnSpc>
              <a:spcBef>
                <a:spcPts val="267"/>
              </a:spcBef>
              <a:spcAft>
                <a:spcPts val="0"/>
              </a:spcAft>
              <a:buClr>
                <a:srgbClr val="F2F2F2"/>
              </a:buClr>
              <a:buSzPts val="1200"/>
              <a:buFont typeface="Candara"/>
              <a:buChar char="●"/>
            </a:pPr>
            <a:r>
              <a:rPr lang="en-US" sz="1867">
                <a:solidFill>
                  <a:srgbClr val="F2F2F2"/>
                </a:solidFill>
                <a:latin typeface="Candara"/>
                <a:ea typeface="Candara"/>
                <a:cs typeface="Candara"/>
                <a:sym typeface="Candara"/>
              </a:rPr>
              <a:t>Contents 부족</a:t>
            </a:r>
            <a:endParaRPr sz="1867">
              <a:solidFill>
                <a:srgbClr val="F2F2F2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marL="457189" marR="0" lvl="0" indent="-32172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200"/>
              <a:buFont typeface="Candara"/>
              <a:buChar char="●"/>
            </a:pPr>
            <a:r>
              <a:rPr lang="en-US" sz="1867">
                <a:solidFill>
                  <a:srgbClr val="F2F2F2"/>
                </a:solidFill>
                <a:latin typeface="Candara"/>
                <a:ea typeface="Candara"/>
                <a:cs typeface="Candara"/>
                <a:sym typeface="Candara"/>
              </a:rPr>
              <a:t>Contents 제작 인프라 부족</a:t>
            </a:r>
            <a:endParaRPr sz="1867">
              <a:solidFill>
                <a:srgbClr val="F2F2F2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marL="457189" marR="0" lvl="0" indent="-32172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200"/>
              <a:buFont typeface="Candara"/>
              <a:buChar char="●"/>
            </a:pPr>
            <a:r>
              <a:rPr lang="en-US" sz="1867">
                <a:solidFill>
                  <a:srgbClr val="F2F2F2"/>
                </a:solidFill>
                <a:latin typeface="Candara"/>
                <a:ea typeface="Candara"/>
                <a:cs typeface="Candara"/>
                <a:sym typeface="Candara"/>
              </a:rPr>
              <a:t>망 사용 비용</a:t>
            </a:r>
            <a:endParaRPr sz="1867">
              <a:solidFill>
                <a:srgbClr val="F2F2F2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267"/>
              </a:spcBef>
              <a:spcAft>
                <a:spcPts val="0"/>
              </a:spcAft>
              <a:buNone/>
            </a:pPr>
            <a:endParaRPr sz="2267">
              <a:solidFill>
                <a:srgbClr val="F2F2F2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466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8" name="Google Shape;278;p7"/>
          <p:cNvSpPr/>
          <p:nvPr/>
        </p:nvSpPr>
        <p:spPr>
          <a:xfrm>
            <a:off x="370022" y="1586972"/>
            <a:ext cx="3184676" cy="2256168"/>
          </a:xfrm>
          <a:prstGeom prst="roundRect">
            <a:avLst>
              <a:gd name="adj" fmla="val 6205"/>
            </a:avLst>
          </a:prstGeom>
          <a:solidFill>
            <a:srgbClr val="674EA7"/>
          </a:solidFill>
          <a:ln>
            <a:noFill/>
          </a:ln>
          <a:effectLst>
            <a:outerShdw blurRad="50800" dist="38100" dir="16200000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</a:t>
            </a:r>
            <a:endParaRPr sz="32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189" marR="0" lvl="0" indent="-321725" algn="l" rtl="0">
              <a:lnSpc>
                <a:spcPct val="115000"/>
              </a:lnSpc>
              <a:spcBef>
                <a:spcPts val="267"/>
              </a:spcBef>
              <a:spcAft>
                <a:spcPts val="0"/>
              </a:spcAft>
              <a:buClr>
                <a:srgbClr val="F2F2F2"/>
              </a:buClr>
              <a:buSzPts val="1200"/>
              <a:buFont typeface="Candara"/>
              <a:buChar char="●"/>
            </a:pPr>
            <a:r>
              <a:rPr lang="en-US" sz="1867">
                <a:solidFill>
                  <a:srgbClr val="F2F2F2"/>
                </a:solidFill>
                <a:latin typeface="Candara"/>
                <a:ea typeface="Candara"/>
                <a:cs typeface="Candara"/>
                <a:sym typeface="Candara"/>
              </a:rPr>
              <a:t>Platform 운영 경험</a:t>
            </a:r>
            <a:endParaRPr sz="1867">
              <a:solidFill>
                <a:srgbClr val="F2F2F2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marL="457189" marR="0" lvl="0" indent="-32172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200"/>
              <a:buFont typeface="Candara"/>
              <a:buChar char="●"/>
            </a:pPr>
            <a:r>
              <a:rPr lang="en-US" sz="1867">
                <a:solidFill>
                  <a:srgbClr val="F2F2F2"/>
                </a:solidFill>
                <a:latin typeface="Candara"/>
                <a:ea typeface="Candara"/>
                <a:cs typeface="Candara"/>
                <a:sym typeface="Candara"/>
              </a:rPr>
              <a:t>기존 시장점유율 확보</a:t>
            </a:r>
            <a:endParaRPr sz="1867">
              <a:solidFill>
                <a:srgbClr val="F2F2F2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marL="457189" marR="0" lvl="0" indent="-32172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200"/>
              <a:buFont typeface="Candara"/>
              <a:buChar char="●"/>
            </a:pPr>
            <a:r>
              <a:rPr lang="en-US" sz="1867">
                <a:solidFill>
                  <a:srgbClr val="F2F2F2"/>
                </a:solidFill>
                <a:latin typeface="Candara"/>
                <a:ea typeface="Candara"/>
                <a:cs typeface="Candara"/>
                <a:sym typeface="Candara"/>
              </a:rPr>
              <a:t>고객 DB 보유</a:t>
            </a:r>
            <a:endParaRPr sz="1867">
              <a:solidFill>
                <a:srgbClr val="F2F2F2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466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9" name="Google Shape;279;p7"/>
          <p:cNvSpPr/>
          <p:nvPr/>
        </p:nvSpPr>
        <p:spPr>
          <a:xfrm>
            <a:off x="7163365" y="3311233"/>
            <a:ext cx="991200" cy="7696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7"/>
          <p:cNvSpPr txBox="1"/>
          <p:nvPr/>
        </p:nvSpPr>
        <p:spPr>
          <a:xfrm>
            <a:off x="8326433" y="2858139"/>
            <a:ext cx="3654000" cy="17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189" marR="0" lvl="0" indent="-347125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Calibri"/>
              <a:buChar char="❖"/>
            </a:pPr>
            <a:r>
              <a:rPr lang="en-US" sz="20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추천 알고리즘, 운영 기술 등으로 초격차 기술 개발</a:t>
            </a:r>
            <a:endParaRPr sz="2000"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189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189" marR="0" lvl="0" indent="-347125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Calibri"/>
              <a:buChar char="❖"/>
            </a:pPr>
            <a:r>
              <a:rPr lang="en-US" sz="20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고객 연령별 특성 파악 및 목표 고객 위주의 프로모션</a:t>
            </a:r>
            <a:endParaRPr sz="2400"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" name="Google Shape;281;p7"/>
          <p:cNvSpPr txBox="1"/>
          <p:nvPr/>
        </p:nvSpPr>
        <p:spPr>
          <a:xfrm>
            <a:off x="7432833" y="1263596"/>
            <a:ext cx="4438400" cy="1176400"/>
          </a:xfrm>
          <a:prstGeom prst="rect">
            <a:avLst/>
          </a:prstGeom>
          <a:noFill/>
          <a:ln w="9525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67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당사의 강점과 약점, 외부의 기회와 위협을 파악하고 나아가야 할 방향에 맞는 전략을 수립한다.</a:t>
            </a:r>
            <a:endParaRPr sz="1867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6" name="Google Shape;286;p8"/>
          <p:cNvGrpSpPr/>
          <p:nvPr/>
        </p:nvGrpSpPr>
        <p:grpSpPr>
          <a:xfrm>
            <a:off x="7173598" y="1993182"/>
            <a:ext cx="1737431" cy="1462997"/>
            <a:chOff x="6426275" y="2126841"/>
            <a:chExt cx="1828874" cy="1828745"/>
          </a:xfrm>
        </p:grpSpPr>
        <p:grpSp>
          <p:nvGrpSpPr>
            <p:cNvPr id="287" name="Google Shape;287;p8"/>
            <p:cNvGrpSpPr/>
            <p:nvPr/>
          </p:nvGrpSpPr>
          <p:grpSpPr>
            <a:xfrm>
              <a:off x="6426275" y="3053944"/>
              <a:ext cx="1828874" cy="901642"/>
              <a:chOff x="3247039" y="1681164"/>
              <a:chExt cx="1577976" cy="755650"/>
            </a:xfrm>
          </p:grpSpPr>
          <p:sp>
            <p:nvSpPr>
              <p:cNvPr id="288" name="Google Shape;288;p8"/>
              <p:cNvSpPr/>
              <p:nvPr/>
            </p:nvSpPr>
            <p:spPr>
              <a:xfrm>
                <a:off x="3247039" y="1681164"/>
                <a:ext cx="1577976" cy="531813"/>
              </a:xfrm>
              <a:custGeom>
                <a:avLst/>
                <a:gdLst/>
                <a:ahLst/>
                <a:cxnLst/>
                <a:rect l="l" t="t" r="r" b="b"/>
                <a:pathLst>
                  <a:path w="800" h="269" extrusionOk="0">
                    <a:moveTo>
                      <a:pt x="800" y="136"/>
                    </a:moveTo>
                    <a:cubicBezTo>
                      <a:pt x="800" y="156"/>
                      <a:pt x="788" y="174"/>
                      <a:pt x="765" y="191"/>
                    </a:cubicBezTo>
                    <a:cubicBezTo>
                      <a:pt x="745" y="205"/>
                      <a:pt x="718" y="218"/>
                      <a:pt x="683" y="230"/>
                    </a:cubicBezTo>
                    <a:cubicBezTo>
                      <a:pt x="681" y="230"/>
                      <a:pt x="679" y="231"/>
                      <a:pt x="678" y="232"/>
                    </a:cubicBezTo>
                    <a:cubicBezTo>
                      <a:pt x="600" y="257"/>
                      <a:pt x="508" y="269"/>
                      <a:pt x="400" y="269"/>
                    </a:cubicBezTo>
                    <a:cubicBezTo>
                      <a:pt x="292" y="269"/>
                      <a:pt x="200" y="257"/>
                      <a:pt x="123" y="232"/>
                    </a:cubicBezTo>
                    <a:cubicBezTo>
                      <a:pt x="121" y="231"/>
                      <a:pt x="119" y="231"/>
                      <a:pt x="117" y="230"/>
                    </a:cubicBezTo>
                    <a:cubicBezTo>
                      <a:pt x="82" y="218"/>
                      <a:pt x="55" y="205"/>
                      <a:pt x="35" y="191"/>
                    </a:cubicBezTo>
                    <a:cubicBezTo>
                      <a:pt x="15" y="176"/>
                      <a:pt x="3" y="160"/>
                      <a:pt x="0" y="143"/>
                    </a:cubicBezTo>
                    <a:cubicBezTo>
                      <a:pt x="0" y="140"/>
                      <a:pt x="0" y="137"/>
                      <a:pt x="0" y="135"/>
                    </a:cubicBezTo>
                    <a:cubicBezTo>
                      <a:pt x="0" y="98"/>
                      <a:pt x="39" y="66"/>
                      <a:pt x="117" y="39"/>
                    </a:cubicBezTo>
                    <a:cubicBezTo>
                      <a:pt x="195" y="13"/>
                      <a:pt x="289" y="0"/>
                      <a:pt x="400" y="0"/>
                    </a:cubicBezTo>
                    <a:cubicBezTo>
                      <a:pt x="510" y="0"/>
                      <a:pt x="605" y="13"/>
                      <a:pt x="683" y="39"/>
                    </a:cubicBezTo>
                    <a:cubicBezTo>
                      <a:pt x="761" y="66"/>
                      <a:pt x="800" y="98"/>
                      <a:pt x="800" y="135"/>
                    </a:cubicBezTo>
                    <a:cubicBezTo>
                      <a:pt x="800" y="135"/>
                      <a:pt x="800" y="135"/>
                      <a:pt x="800" y="136"/>
                    </a:cubicBezTo>
                    <a:close/>
                    <a:moveTo>
                      <a:pt x="185" y="181"/>
                    </a:moveTo>
                    <a:cubicBezTo>
                      <a:pt x="191" y="182"/>
                      <a:pt x="197" y="184"/>
                      <a:pt x="204" y="186"/>
                    </a:cubicBezTo>
                    <a:cubicBezTo>
                      <a:pt x="258" y="200"/>
                      <a:pt x="324" y="206"/>
                      <a:pt x="400" y="206"/>
                    </a:cubicBezTo>
                    <a:cubicBezTo>
                      <a:pt x="477" y="206"/>
                      <a:pt x="543" y="200"/>
                      <a:pt x="597" y="186"/>
                    </a:cubicBezTo>
                    <a:cubicBezTo>
                      <a:pt x="603" y="184"/>
                      <a:pt x="609" y="182"/>
                      <a:pt x="615" y="181"/>
                    </a:cubicBezTo>
                    <a:cubicBezTo>
                      <a:pt x="646" y="171"/>
                      <a:pt x="666" y="161"/>
                      <a:pt x="674" y="150"/>
                    </a:cubicBezTo>
                    <a:cubicBezTo>
                      <a:pt x="677" y="145"/>
                      <a:pt x="678" y="141"/>
                      <a:pt x="678" y="136"/>
                    </a:cubicBezTo>
                    <a:cubicBezTo>
                      <a:pt x="678" y="117"/>
                      <a:pt x="651" y="100"/>
                      <a:pt x="597" y="86"/>
                    </a:cubicBezTo>
                    <a:cubicBezTo>
                      <a:pt x="543" y="72"/>
                      <a:pt x="477" y="65"/>
                      <a:pt x="400" y="65"/>
                    </a:cubicBezTo>
                    <a:cubicBezTo>
                      <a:pt x="324" y="65"/>
                      <a:pt x="258" y="72"/>
                      <a:pt x="204" y="86"/>
                    </a:cubicBezTo>
                    <a:cubicBezTo>
                      <a:pt x="149" y="100"/>
                      <a:pt x="122" y="117"/>
                      <a:pt x="122" y="136"/>
                    </a:cubicBezTo>
                    <a:cubicBezTo>
                      <a:pt x="122" y="140"/>
                      <a:pt x="124" y="145"/>
                      <a:pt x="127" y="149"/>
                    </a:cubicBezTo>
                    <a:cubicBezTo>
                      <a:pt x="135" y="161"/>
                      <a:pt x="154" y="171"/>
                      <a:pt x="185" y="181"/>
                    </a:cubicBezTo>
                    <a:close/>
                  </a:path>
                </a:pathLst>
              </a:custGeom>
              <a:solidFill>
                <a:srgbClr val="674EA7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121900" tIns="60950" rIns="121900" bIns="6095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9" name="Google Shape;289;p8"/>
              <p:cNvSpPr/>
              <p:nvPr/>
            </p:nvSpPr>
            <p:spPr>
              <a:xfrm>
                <a:off x="3488339" y="1809751"/>
                <a:ext cx="1095376" cy="230188"/>
              </a:xfrm>
              <a:custGeom>
                <a:avLst/>
                <a:gdLst/>
                <a:ahLst/>
                <a:cxnLst/>
                <a:rect l="l" t="t" r="r" b="b"/>
                <a:pathLst>
                  <a:path w="556" h="116" extrusionOk="0">
                    <a:moveTo>
                      <a:pt x="493" y="116"/>
                    </a:moveTo>
                    <a:cubicBezTo>
                      <a:pt x="487" y="114"/>
                      <a:pt x="481" y="112"/>
                      <a:pt x="475" y="110"/>
                    </a:cubicBezTo>
                    <a:cubicBezTo>
                      <a:pt x="421" y="97"/>
                      <a:pt x="355" y="90"/>
                      <a:pt x="278" y="90"/>
                    </a:cubicBezTo>
                    <a:cubicBezTo>
                      <a:pt x="202" y="90"/>
                      <a:pt x="136" y="97"/>
                      <a:pt x="82" y="110"/>
                    </a:cubicBezTo>
                    <a:cubicBezTo>
                      <a:pt x="75" y="112"/>
                      <a:pt x="69" y="114"/>
                      <a:pt x="63" y="116"/>
                    </a:cubicBezTo>
                    <a:cubicBezTo>
                      <a:pt x="32" y="106"/>
                      <a:pt x="13" y="96"/>
                      <a:pt x="5" y="84"/>
                    </a:cubicBezTo>
                    <a:cubicBezTo>
                      <a:pt x="2" y="80"/>
                      <a:pt x="0" y="75"/>
                      <a:pt x="0" y="71"/>
                    </a:cubicBezTo>
                    <a:cubicBezTo>
                      <a:pt x="0" y="52"/>
                      <a:pt x="27" y="35"/>
                      <a:pt x="82" y="21"/>
                    </a:cubicBezTo>
                    <a:cubicBezTo>
                      <a:pt x="136" y="7"/>
                      <a:pt x="202" y="0"/>
                      <a:pt x="278" y="0"/>
                    </a:cubicBezTo>
                    <a:cubicBezTo>
                      <a:pt x="355" y="0"/>
                      <a:pt x="421" y="7"/>
                      <a:pt x="475" y="21"/>
                    </a:cubicBezTo>
                    <a:cubicBezTo>
                      <a:pt x="529" y="35"/>
                      <a:pt x="556" y="52"/>
                      <a:pt x="556" y="71"/>
                    </a:cubicBezTo>
                    <a:cubicBezTo>
                      <a:pt x="556" y="76"/>
                      <a:pt x="555" y="80"/>
                      <a:pt x="552" y="85"/>
                    </a:cubicBezTo>
                    <a:cubicBezTo>
                      <a:pt x="544" y="96"/>
                      <a:pt x="524" y="106"/>
                      <a:pt x="493" y="116"/>
                    </a:cubicBezTo>
                    <a:close/>
                  </a:path>
                </a:pathLst>
              </a:custGeom>
              <a:solidFill>
                <a:srgbClr val="674EA7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121900" tIns="60950" rIns="121900" bIns="6095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0" name="Google Shape;290;p8"/>
              <p:cNvSpPr/>
              <p:nvPr/>
            </p:nvSpPr>
            <p:spPr>
              <a:xfrm>
                <a:off x="3247039" y="1951039"/>
                <a:ext cx="1577976" cy="485775"/>
              </a:xfrm>
              <a:custGeom>
                <a:avLst/>
                <a:gdLst/>
                <a:ahLst/>
                <a:cxnLst/>
                <a:rect l="l" t="t" r="r" b="b"/>
                <a:pathLst>
                  <a:path w="800" h="246" extrusionOk="0">
                    <a:moveTo>
                      <a:pt x="0" y="7"/>
                    </a:moveTo>
                    <a:cubicBezTo>
                      <a:pt x="3" y="24"/>
                      <a:pt x="15" y="40"/>
                      <a:pt x="35" y="55"/>
                    </a:cubicBezTo>
                    <a:cubicBezTo>
                      <a:pt x="55" y="69"/>
                      <a:pt x="82" y="82"/>
                      <a:pt x="117" y="94"/>
                    </a:cubicBezTo>
                    <a:cubicBezTo>
                      <a:pt x="119" y="95"/>
                      <a:pt x="121" y="95"/>
                      <a:pt x="123" y="96"/>
                    </a:cubicBezTo>
                    <a:cubicBezTo>
                      <a:pt x="200" y="121"/>
                      <a:pt x="292" y="133"/>
                      <a:pt x="400" y="133"/>
                    </a:cubicBezTo>
                    <a:cubicBezTo>
                      <a:pt x="508" y="133"/>
                      <a:pt x="600" y="121"/>
                      <a:pt x="678" y="96"/>
                    </a:cubicBezTo>
                    <a:cubicBezTo>
                      <a:pt x="679" y="95"/>
                      <a:pt x="681" y="94"/>
                      <a:pt x="683" y="94"/>
                    </a:cubicBezTo>
                    <a:cubicBezTo>
                      <a:pt x="718" y="82"/>
                      <a:pt x="745" y="69"/>
                      <a:pt x="765" y="55"/>
                    </a:cubicBezTo>
                    <a:cubicBezTo>
                      <a:pt x="788" y="38"/>
                      <a:pt x="800" y="20"/>
                      <a:pt x="800" y="0"/>
                    </a:cubicBezTo>
                    <a:cubicBezTo>
                      <a:pt x="800" y="111"/>
                      <a:pt x="800" y="111"/>
                      <a:pt x="800" y="111"/>
                    </a:cubicBezTo>
                    <a:cubicBezTo>
                      <a:pt x="800" y="148"/>
                      <a:pt x="761" y="180"/>
                      <a:pt x="683" y="206"/>
                    </a:cubicBezTo>
                    <a:cubicBezTo>
                      <a:pt x="605" y="233"/>
                      <a:pt x="510" y="246"/>
                      <a:pt x="400" y="246"/>
                    </a:cubicBezTo>
                    <a:cubicBezTo>
                      <a:pt x="289" y="246"/>
                      <a:pt x="195" y="233"/>
                      <a:pt x="117" y="206"/>
                    </a:cubicBezTo>
                    <a:cubicBezTo>
                      <a:pt x="39" y="180"/>
                      <a:pt x="0" y="148"/>
                      <a:pt x="0" y="111"/>
                    </a:cubicBezTo>
                    <a:cubicBezTo>
                      <a:pt x="0" y="109"/>
                      <a:pt x="0" y="106"/>
                      <a:pt x="0" y="104"/>
                    </a:cubicBez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674EA7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121900" tIns="60950" rIns="121900" bIns="6095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1" name="Google Shape;291;p8"/>
            <p:cNvGrpSpPr/>
            <p:nvPr/>
          </p:nvGrpSpPr>
          <p:grpSpPr>
            <a:xfrm>
              <a:off x="6700128" y="2126841"/>
              <a:ext cx="1281002" cy="1318846"/>
              <a:chOff x="665324" y="1219328"/>
              <a:chExt cx="1240800" cy="1240800"/>
            </a:xfrm>
          </p:grpSpPr>
          <p:sp>
            <p:nvSpPr>
              <p:cNvPr id="292" name="Google Shape;292;p8"/>
              <p:cNvSpPr/>
              <p:nvPr/>
            </p:nvSpPr>
            <p:spPr>
              <a:xfrm rot="8100000">
                <a:off x="847035" y="1401039"/>
                <a:ext cx="877378" cy="877378"/>
              </a:xfrm>
              <a:prstGeom prst="teardrop">
                <a:avLst>
                  <a:gd name="adj" fmla="val 100000"/>
                </a:avLst>
              </a:prstGeom>
              <a:solidFill>
                <a:srgbClr val="674EA7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3" name="Google Shape;293;p8"/>
              <p:cNvSpPr/>
              <p:nvPr/>
            </p:nvSpPr>
            <p:spPr>
              <a:xfrm>
                <a:off x="981458" y="1537516"/>
                <a:ext cx="608400" cy="6084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600" b="1">
                    <a:solidFill>
                      <a:srgbClr val="3F3F3F"/>
                    </a:solidFill>
                    <a:latin typeface="Lato"/>
                    <a:ea typeface="Lato"/>
                    <a:cs typeface="Lato"/>
                    <a:sym typeface="Lato"/>
                  </a:rPr>
                  <a:t>OTT운영</a:t>
                </a:r>
                <a:endParaRPr sz="1467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94" name="Google Shape;294;p8"/>
          <p:cNvSpPr txBox="1"/>
          <p:nvPr/>
        </p:nvSpPr>
        <p:spPr>
          <a:xfrm>
            <a:off x="370049" y="304451"/>
            <a:ext cx="4517600" cy="7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33" b="1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rPr>
              <a:t>내부 프로세스 파악</a:t>
            </a:r>
            <a:endParaRPr sz="667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95" name="Google Shape;295;p8"/>
          <p:cNvGrpSpPr/>
          <p:nvPr/>
        </p:nvGrpSpPr>
        <p:grpSpPr>
          <a:xfrm>
            <a:off x="2091268" y="1993146"/>
            <a:ext cx="1737379" cy="1463053"/>
            <a:chOff x="666092" y="2621419"/>
            <a:chExt cx="1708001" cy="1473664"/>
          </a:xfrm>
        </p:grpSpPr>
        <p:grpSp>
          <p:nvGrpSpPr>
            <p:cNvPr id="296" name="Google Shape;296;p8"/>
            <p:cNvGrpSpPr/>
            <p:nvPr/>
          </p:nvGrpSpPr>
          <p:grpSpPr>
            <a:xfrm>
              <a:off x="666092" y="3363916"/>
              <a:ext cx="1708001" cy="731167"/>
              <a:chOff x="1860550" y="2282826"/>
              <a:chExt cx="1577976" cy="755650"/>
            </a:xfrm>
          </p:grpSpPr>
          <p:sp>
            <p:nvSpPr>
              <p:cNvPr id="297" name="Google Shape;297;p8"/>
              <p:cNvSpPr/>
              <p:nvPr/>
            </p:nvSpPr>
            <p:spPr>
              <a:xfrm>
                <a:off x="1860550" y="2282826"/>
                <a:ext cx="1577976" cy="531813"/>
              </a:xfrm>
              <a:custGeom>
                <a:avLst/>
                <a:gdLst/>
                <a:ahLst/>
                <a:cxnLst/>
                <a:rect l="l" t="t" r="r" b="b"/>
                <a:pathLst>
                  <a:path w="800" h="269" extrusionOk="0">
                    <a:moveTo>
                      <a:pt x="800" y="136"/>
                    </a:moveTo>
                    <a:cubicBezTo>
                      <a:pt x="800" y="156"/>
                      <a:pt x="788" y="174"/>
                      <a:pt x="765" y="191"/>
                    </a:cubicBezTo>
                    <a:cubicBezTo>
                      <a:pt x="745" y="205"/>
                      <a:pt x="718" y="218"/>
                      <a:pt x="683" y="230"/>
                    </a:cubicBezTo>
                    <a:cubicBezTo>
                      <a:pt x="681" y="230"/>
                      <a:pt x="679" y="231"/>
                      <a:pt x="678" y="232"/>
                    </a:cubicBezTo>
                    <a:cubicBezTo>
                      <a:pt x="600" y="257"/>
                      <a:pt x="508" y="269"/>
                      <a:pt x="400" y="269"/>
                    </a:cubicBezTo>
                    <a:cubicBezTo>
                      <a:pt x="292" y="269"/>
                      <a:pt x="200" y="257"/>
                      <a:pt x="123" y="232"/>
                    </a:cubicBezTo>
                    <a:cubicBezTo>
                      <a:pt x="121" y="231"/>
                      <a:pt x="119" y="231"/>
                      <a:pt x="117" y="230"/>
                    </a:cubicBezTo>
                    <a:cubicBezTo>
                      <a:pt x="82" y="218"/>
                      <a:pt x="55" y="205"/>
                      <a:pt x="35" y="191"/>
                    </a:cubicBezTo>
                    <a:cubicBezTo>
                      <a:pt x="15" y="176"/>
                      <a:pt x="3" y="160"/>
                      <a:pt x="0" y="143"/>
                    </a:cubicBezTo>
                    <a:cubicBezTo>
                      <a:pt x="0" y="140"/>
                      <a:pt x="0" y="137"/>
                      <a:pt x="0" y="135"/>
                    </a:cubicBezTo>
                    <a:cubicBezTo>
                      <a:pt x="0" y="98"/>
                      <a:pt x="39" y="66"/>
                      <a:pt x="117" y="39"/>
                    </a:cubicBezTo>
                    <a:cubicBezTo>
                      <a:pt x="195" y="13"/>
                      <a:pt x="289" y="0"/>
                      <a:pt x="400" y="0"/>
                    </a:cubicBezTo>
                    <a:cubicBezTo>
                      <a:pt x="510" y="0"/>
                      <a:pt x="605" y="13"/>
                      <a:pt x="683" y="39"/>
                    </a:cubicBezTo>
                    <a:cubicBezTo>
                      <a:pt x="761" y="66"/>
                      <a:pt x="800" y="98"/>
                      <a:pt x="800" y="135"/>
                    </a:cubicBezTo>
                    <a:cubicBezTo>
                      <a:pt x="800" y="135"/>
                      <a:pt x="800" y="135"/>
                      <a:pt x="800" y="136"/>
                    </a:cubicBezTo>
                    <a:close/>
                    <a:moveTo>
                      <a:pt x="185" y="181"/>
                    </a:moveTo>
                    <a:cubicBezTo>
                      <a:pt x="191" y="182"/>
                      <a:pt x="197" y="184"/>
                      <a:pt x="204" y="186"/>
                    </a:cubicBezTo>
                    <a:cubicBezTo>
                      <a:pt x="258" y="200"/>
                      <a:pt x="324" y="206"/>
                      <a:pt x="400" y="206"/>
                    </a:cubicBezTo>
                    <a:cubicBezTo>
                      <a:pt x="477" y="206"/>
                      <a:pt x="543" y="200"/>
                      <a:pt x="597" y="186"/>
                    </a:cubicBezTo>
                    <a:cubicBezTo>
                      <a:pt x="603" y="184"/>
                      <a:pt x="609" y="182"/>
                      <a:pt x="615" y="181"/>
                    </a:cubicBezTo>
                    <a:cubicBezTo>
                      <a:pt x="646" y="171"/>
                      <a:pt x="666" y="161"/>
                      <a:pt x="674" y="150"/>
                    </a:cubicBezTo>
                    <a:cubicBezTo>
                      <a:pt x="677" y="145"/>
                      <a:pt x="678" y="141"/>
                      <a:pt x="678" y="136"/>
                    </a:cubicBezTo>
                    <a:cubicBezTo>
                      <a:pt x="678" y="117"/>
                      <a:pt x="651" y="100"/>
                      <a:pt x="597" y="86"/>
                    </a:cubicBezTo>
                    <a:cubicBezTo>
                      <a:pt x="543" y="72"/>
                      <a:pt x="477" y="65"/>
                      <a:pt x="400" y="65"/>
                    </a:cubicBezTo>
                    <a:cubicBezTo>
                      <a:pt x="324" y="65"/>
                      <a:pt x="258" y="72"/>
                      <a:pt x="204" y="86"/>
                    </a:cubicBezTo>
                    <a:cubicBezTo>
                      <a:pt x="149" y="100"/>
                      <a:pt x="122" y="117"/>
                      <a:pt x="122" y="136"/>
                    </a:cubicBezTo>
                    <a:cubicBezTo>
                      <a:pt x="122" y="140"/>
                      <a:pt x="124" y="145"/>
                      <a:pt x="127" y="149"/>
                    </a:cubicBezTo>
                    <a:cubicBezTo>
                      <a:pt x="135" y="161"/>
                      <a:pt x="154" y="171"/>
                      <a:pt x="185" y="181"/>
                    </a:cubicBezTo>
                    <a:close/>
                  </a:path>
                </a:pathLst>
              </a:custGeom>
              <a:solidFill>
                <a:srgbClr val="8397B1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121900" tIns="60950" rIns="121900" bIns="6095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8" name="Google Shape;298;p8"/>
              <p:cNvSpPr/>
              <p:nvPr/>
            </p:nvSpPr>
            <p:spPr>
              <a:xfrm>
                <a:off x="2101850" y="2411413"/>
                <a:ext cx="1095376" cy="230188"/>
              </a:xfrm>
              <a:custGeom>
                <a:avLst/>
                <a:gdLst/>
                <a:ahLst/>
                <a:cxnLst/>
                <a:rect l="l" t="t" r="r" b="b"/>
                <a:pathLst>
                  <a:path w="556" h="116" extrusionOk="0">
                    <a:moveTo>
                      <a:pt x="493" y="116"/>
                    </a:moveTo>
                    <a:cubicBezTo>
                      <a:pt x="487" y="114"/>
                      <a:pt x="481" y="112"/>
                      <a:pt x="475" y="110"/>
                    </a:cubicBezTo>
                    <a:cubicBezTo>
                      <a:pt x="421" y="97"/>
                      <a:pt x="355" y="90"/>
                      <a:pt x="278" y="90"/>
                    </a:cubicBezTo>
                    <a:cubicBezTo>
                      <a:pt x="202" y="90"/>
                      <a:pt x="136" y="97"/>
                      <a:pt x="82" y="110"/>
                    </a:cubicBezTo>
                    <a:cubicBezTo>
                      <a:pt x="75" y="112"/>
                      <a:pt x="69" y="114"/>
                      <a:pt x="63" y="116"/>
                    </a:cubicBezTo>
                    <a:cubicBezTo>
                      <a:pt x="32" y="106"/>
                      <a:pt x="13" y="96"/>
                      <a:pt x="5" y="84"/>
                    </a:cubicBezTo>
                    <a:cubicBezTo>
                      <a:pt x="2" y="80"/>
                      <a:pt x="0" y="75"/>
                      <a:pt x="0" y="71"/>
                    </a:cubicBezTo>
                    <a:cubicBezTo>
                      <a:pt x="0" y="52"/>
                      <a:pt x="27" y="35"/>
                      <a:pt x="82" y="21"/>
                    </a:cubicBezTo>
                    <a:cubicBezTo>
                      <a:pt x="136" y="7"/>
                      <a:pt x="202" y="0"/>
                      <a:pt x="278" y="0"/>
                    </a:cubicBezTo>
                    <a:cubicBezTo>
                      <a:pt x="355" y="0"/>
                      <a:pt x="421" y="7"/>
                      <a:pt x="475" y="21"/>
                    </a:cubicBezTo>
                    <a:cubicBezTo>
                      <a:pt x="529" y="35"/>
                      <a:pt x="556" y="52"/>
                      <a:pt x="556" y="71"/>
                    </a:cubicBezTo>
                    <a:cubicBezTo>
                      <a:pt x="556" y="76"/>
                      <a:pt x="555" y="80"/>
                      <a:pt x="552" y="85"/>
                    </a:cubicBezTo>
                    <a:cubicBezTo>
                      <a:pt x="544" y="96"/>
                      <a:pt x="524" y="106"/>
                      <a:pt x="493" y="116"/>
                    </a:cubicBezTo>
                    <a:close/>
                  </a:path>
                </a:pathLst>
              </a:custGeom>
              <a:solidFill>
                <a:srgbClr val="657993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121900" tIns="60950" rIns="121900" bIns="6095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9" name="Google Shape;299;p8"/>
              <p:cNvSpPr/>
              <p:nvPr/>
            </p:nvSpPr>
            <p:spPr>
              <a:xfrm>
                <a:off x="1860550" y="2552701"/>
                <a:ext cx="1577976" cy="485775"/>
              </a:xfrm>
              <a:custGeom>
                <a:avLst/>
                <a:gdLst/>
                <a:ahLst/>
                <a:cxnLst/>
                <a:rect l="l" t="t" r="r" b="b"/>
                <a:pathLst>
                  <a:path w="800" h="246" extrusionOk="0">
                    <a:moveTo>
                      <a:pt x="0" y="7"/>
                    </a:moveTo>
                    <a:cubicBezTo>
                      <a:pt x="3" y="24"/>
                      <a:pt x="15" y="40"/>
                      <a:pt x="35" y="55"/>
                    </a:cubicBezTo>
                    <a:cubicBezTo>
                      <a:pt x="55" y="69"/>
                      <a:pt x="82" y="82"/>
                      <a:pt x="117" y="94"/>
                    </a:cubicBezTo>
                    <a:cubicBezTo>
                      <a:pt x="119" y="95"/>
                      <a:pt x="121" y="95"/>
                      <a:pt x="123" y="96"/>
                    </a:cubicBezTo>
                    <a:cubicBezTo>
                      <a:pt x="200" y="121"/>
                      <a:pt x="292" y="133"/>
                      <a:pt x="400" y="133"/>
                    </a:cubicBezTo>
                    <a:cubicBezTo>
                      <a:pt x="508" y="133"/>
                      <a:pt x="600" y="121"/>
                      <a:pt x="678" y="96"/>
                    </a:cubicBezTo>
                    <a:cubicBezTo>
                      <a:pt x="679" y="95"/>
                      <a:pt x="681" y="94"/>
                      <a:pt x="683" y="94"/>
                    </a:cubicBezTo>
                    <a:cubicBezTo>
                      <a:pt x="718" y="82"/>
                      <a:pt x="745" y="69"/>
                      <a:pt x="765" y="55"/>
                    </a:cubicBezTo>
                    <a:cubicBezTo>
                      <a:pt x="788" y="38"/>
                      <a:pt x="800" y="20"/>
                      <a:pt x="800" y="0"/>
                    </a:cubicBezTo>
                    <a:cubicBezTo>
                      <a:pt x="800" y="111"/>
                      <a:pt x="800" y="111"/>
                      <a:pt x="800" y="111"/>
                    </a:cubicBezTo>
                    <a:cubicBezTo>
                      <a:pt x="800" y="148"/>
                      <a:pt x="761" y="180"/>
                      <a:pt x="683" y="206"/>
                    </a:cubicBezTo>
                    <a:cubicBezTo>
                      <a:pt x="605" y="233"/>
                      <a:pt x="510" y="246"/>
                      <a:pt x="400" y="246"/>
                    </a:cubicBezTo>
                    <a:cubicBezTo>
                      <a:pt x="289" y="246"/>
                      <a:pt x="195" y="233"/>
                      <a:pt x="117" y="206"/>
                    </a:cubicBezTo>
                    <a:cubicBezTo>
                      <a:pt x="39" y="180"/>
                      <a:pt x="0" y="148"/>
                      <a:pt x="0" y="111"/>
                    </a:cubicBezTo>
                    <a:cubicBezTo>
                      <a:pt x="0" y="109"/>
                      <a:pt x="0" y="106"/>
                      <a:pt x="0" y="104"/>
                    </a:cubicBez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657993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121900" tIns="60950" rIns="121900" bIns="6095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0" name="Google Shape;300;p8"/>
            <p:cNvGrpSpPr/>
            <p:nvPr/>
          </p:nvGrpSpPr>
          <p:grpSpPr>
            <a:xfrm>
              <a:off x="922040" y="2621419"/>
              <a:ext cx="1196503" cy="1069446"/>
              <a:chOff x="665324" y="1219328"/>
              <a:chExt cx="1240800" cy="1240800"/>
            </a:xfrm>
          </p:grpSpPr>
          <p:sp>
            <p:nvSpPr>
              <p:cNvPr id="301" name="Google Shape;301;p8"/>
              <p:cNvSpPr/>
              <p:nvPr/>
            </p:nvSpPr>
            <p:spPr>
              <a:xfrm rot="8100000">
                <a:off x="847035" y="1401039"/>
                <a:ext cx="877378" cy="877378"/>
              </a:xfrm>
              <a:prstGeom prst="teardrop">
                <a:avLst>
                  <a:gd name="adj" fmla="val 100000"/>
                </a:avLst>
              </a:prstGeom>
              <a:solidFill>
                <a:srgbClr val="8397B1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2" name="Google Shape;302;p8"/>
              <p:cNvSpPr/>
              <p:nvPr/>
            </p:nvSpPr>
            <p:spPr>
              <a:xfrm>
                <a:off x="981458" y="1537516"/>
                <a:ext cx="608400" cy="6084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600" b="1">
                    <a:solidFill>
                      <a:srgbClr val="3F3F3F"/>
                    </a:solidFill>
                    <a:latin typeface="Lato"/>
                    <a:ea typeface="Lato"/>
                    <a:cs typeface="Lato"/>
                    <a:sym typeface="Lato"/>
                  </a:rPr>
                  <a:t>판권계약</a:t>
                </a:r>
                <a:endParaRPr sz="1467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303" name="Google Shape;303;p8"/>
          <p:cNvGrpSpPr/>
          <p:nvPr/>
        </p:nvGrpSpPr>
        <p:grpSpPr>
          <a:xfrm>
            <a:off x="4672747" y="1993191"/>
            <a:ext cx="1737379" cy="1462968"/>
            <a:chOff x="3551129" y="1607732"/>
            <a:chExt cx="1708001" cy="1473578"/>
          </a:xfrm>
        </p:grpSpPr>
        <p:grpSp>
          <p:nvGrpSpPr>
            <p:cNvPr id="304" name="Google Shape;304;p8"/>
            <p:cNvGrpSpPr/>
            <p:nvPr/>
          </p:nvGrpSpPr>
          <p:grpSpPr>
            <a:xfrm>
              <a:off x="3551129" y="2350823"/>
              <a:ext cx="1708001" cy="730487"/>
              <a:chOff x="5320891" y="1681164"/>
              <a:chExt cx="1577976" cy="755650"/>
            </a:xfrm>
          </p:grpSpPr>
          <p:sp>
            <p:nvSpPr>
              <p:cNvPr id="305" name="Google Shape;305;p8"/>
              <p:cNvSpPr/>
              <p:nvPr/>
            </p:nvSpPr>
            <p:spPr>
              <a:xfrm>
                <a:off x="5320891" y="1681164"/>
                <a:ext cx="1577976" cy="531813"/>
              </a:xfrm>
              <a:custGeom>
                <a:avLst/>
                <a:gdLst/>
                <a:ahLst/>
                <a:cxnLst/>
                <a:rect l="l" t="t" r="r" b="b"/>
                <a:pathLst>
                  <a:path w="800" h="269" extrusionOk="0">
                    <a:moveTo>
                      <a:pt x="800" y="136"/>
                    </a:moveTo>
                    <a:cubicBezTo>
                      <a:pt x="800" y="156"/>
                      <a:pt x="788" y="174"/>
                      <a:pt x="765" y="191"/>
                    </a:cubicBezTo>
                    <a:cubicBezTo>
                      <a:pt x="745" y="205"/>
                      <a:pt x="718" y="218"/>
                      <a:pt x="683" y="230"/>
                    </a:cubicBezTo>
                    <a:cubicBezTo>
                      <a:pt x="681" y="230"/>
                      <a:pt x="679" y="231"/>
                      <a:pt x="678" y="232"/>
                    </a:cubicBezTo>
                    <a:cubicBezTo>
                      <a:pt x="600" y="257"/>
                      <a:pt x="508" y="269"/>
                      <a:pt x="400" y="269"/>
                    </a:cubicBezTo>
                    <a:cubicBezTo>
                      <a:pt x="292" y="269"/>
                      <a:pt x="200" y="257"/>
                      <a:pt x="123" y="232"/>
                    </a:cubicBezTo>
                    <a:cubicBezTo>
                      <a:pt x="121" y="231"/>
                      <a:pt x="119" y="231"/>
                      <a:pt x="117" y="230"/>
                    </a:cubicBezTo>
                    <a:cubicBezTo>
                      <a:pt x="82" y="218"/>
                      <a:pt x="55" y="205"/>
                      <a:pt x="35" y="191"/>
                    </a:cubicBezTo>
                    <a:cubicBezTo>
                      <a:pt x="15" y="176"/>
                      <a:pt x="3" y="160"/>
                      <a:pt x="0" y="143"/>
                    </a:cubicBezTo>
                    <a:cubicBezTo>
                      <a:pt x="0" y="140"/>
                      <a:pt x="0" y="137"/>
                      <a:pt x="0" y="135"/>
                    </a:cubicBezTo>
                    <a:cubicBezTo>
                      <a:pt x="0" y="98"/>
                      <a:pt x="39" y="66"/>
                      <a:pt x="117" y="39"/>
                    </a:cubicBezTo>
                    <a:cubicBezTo>
                      <a:pt x="195" y="13"/>
                      <a:pt x="289" y="0"/>
                      <a:pt x="400" y="0"/>
                    </a:cubicBezTo>
                    <a:cubicBezTo>
                      <a:pt x="510" y="0"/>
                      <a:pt x="605" y="13"/>
                      <a:pt x="683" y="39"/>
                    </a:cubicBezTo>
                    <a:cubicBezTo>
                      <a:pt x="761" y="66"/>
                      <a:pt x="800" y="98"/>
                      <a:pt x="800" y="135"/>
                    </a:cubicBezTo>
                    <a:cubicBezTo>
                      <a:pt x="800" y="135"/>
                      <a:pt x="800" y="135"/>
                      <a:pt x="800" y="136"/>
                    </a:cubicBezTo>
                    <a:close/>
                    <a:moveTo>
                      <a:pt x="185" y="181"/>
                    </a:moveTo>
                    <a:cubicBezTo>
                      <a:pt x="191" y="182"/>
                      <a:pt x="197" y="184"/>
                      <a:pt x="204" y="186"/>
                    </a:cubicBezTo>
                    <a:cubicBezTo>
                      <a:pt x="258" y="200"/>
                      <a:pt x="324" y="206"/>
                      <a:pt x="400" y="206"/>
                    </a:cubicBezTo>
                    <a:cubicBezTo>
                      <a:pt x="477" y="206"/>
                      <a:pt x="543" y="200"/>
                      <a:pt x="597" y="186"/>
                    </a:cubicBezTo>
                    <a:cubicBezTo>
                      <a:pt x="603" y="184"/>
                      <a:pt x="609" y="182"/>
                      <a:pt x="615" y="181"/>
                    </a:cubicBezTo>
                    <a:cubicBezTo>
                      <a:pt x="646" y="171"/>
                      <a:pt x="666" y="161"/>
                      <a:pt x="674" y="150"/>
                    </a:cubicBezTo>
                    <a:cubicBezTo>
                      <a:pt x="677" y="145"/>
                      <a:pt x="678" y="141"/>
                      <a:pt x="678" y="136"/>
                    </a:cubicBezTo>
                    <a:cubicBezTo>
                      <a:pt x="678" y="117"/>
                      <a:pt x="651" y="100"/>
                      <a:pt x="597" y="86"/>
                    </a:cubicBezTo>
                    <a:cubicBezTo>
                      <a:pt x="543" y="72"/>
                      <a:pt x="477" y="65"/>
                      <a:pt x="400" y="65"/>
                    </a:cubicBezTo>
                    <a:cubicBezTo>
                      <a:pt x="324" y="65"/>
                      <a:pt x="258" y="72"/>
                      <a:pt x="204" y="86"/>
                    </a:cubicBezTo>
                    <a:cubicBezTo>
                      <a:pt x="149" y="100"/>
                      <a:pt x="122" y="117"/>
                      <a:pt x="122" y="136"/>
                    </a:cubicBezTo>
                    <a:cubicBezTo>
                      <a:pt x="122" y="140"/>
                      <a:pt x="124" y="145"/>
                      <a:pt x="127" y="149"/>
                    </a:cubicBezTo>
                    <a:cubicBezTo>
                      <a:pt x="135" y="161"/>
                      <a:pt x="154" y="171"/>
                      <a:pt x="185" y="181"/>
                    </a:cubicBezTo>
                    <a:close/>
                  </a:path>
                </a:pathLst>
              </a:custGeom>
              <a:solidFill>
                <a:srgbClr val="44546B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121900" tIns="60950" rIns="121900" bIns="6095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6" name="Google Shape;306;p8"/>
              <p:cNvSpPr/>
              <p:nvPr/>
            </p:nvSpPr>
            <p:spPr>
              <a:xfrm>
                <a:off x="5562191" y="1809751"/>
                <a:ext cx="1095376" cy="230188"/>
              </a:xfrm>
              <a:custGeom>
                <a:avLst/>
                <a:gdLst/>
                <a:ahLst/>
                <a:cxnLst/>
                <a:rect l="l" t="t" r="r" b="b"/>
                <a:pathLst>
                  <a:path w="556" h="116" extrusionOk="0">
                    <a:moveTo>
                      <a:pt x="493" y="116"/>
                    </a:moveTo>
                    <a:cubicBezTo>
                      <a:pt x="487" y="114"/>
                      <a:pt x="481" y="112"/>
                      <a:pt x="475" y="110"/>
                    </a:cubicBezTo>
                    <a:cubicBezTo>
                      <a:pt x="421" y="97"/>
                      <a:pt x="355" y="90"/>
                      <a:pt x="278" y="90"/>
                    </a:cubicBezTo>
                    <a:cubicBezTo>
                      <a:pt x="202" y="90"/>
                      <a:pt x="136" y="97"/>
                      <a:pt x="82" y="110"/>
                    </a:cubicBezTo>
                    <a:cubicBezTo>
                      <a:pt x="75" y="112"/>
                      <a:pt x="69" y="114"/>
                      <a:pt x="63" y="116"/>
                    </a:cubicBezTo>
                    <a:cubicBezTo>
                      <a:pt x="32" y="106"/>
                      <a:pt x="13" y="96"/>
                      <a:pt x="5" y="84"/>
                    </a:cubicBezTo>
                    <a:cubicBezTo>
                      <a:pt x="2" y="80"/>
                      <a:pt x="0" y="75"/>
                      <a:pt x="0" y="71"/>
                    </a:cubicBezTo>
                    <a:cubicBezTo>
                      <a:pt x="0" y="52"/>
                      <a:pt x="27" y="35"/>
                      <a:pt x="82" y="21"/>
                    </a:cubicBezTo>
                    <a:cubicBezTo>
                      <a:pt x="136" y="7"/>
                      <a:pt x="202" y="0"/>
                      <a:pt x="278" y="0"/>
                    </a:cubicBezTo>
                    <a:cubicBezTo>
                      <a:pt x="355" y="0"/>
                      <a:pt x="421" y="7"/>
                      <a:pt x="475" y="21"/>
                    </a:cubicBezTo>
                    <a:cubicBezTo>
                      <a:pt x="529" y="35"/>
                      <a:pt x="556" y="52"/>
                      <a:pt x="556" y="71"/>
                    </a:cubicBezTo>
                    <a:cubicBezTo>
                      <a:pt x="556" y="76"/>
                      <a:pt x="555" y="80"/>
                      <a:pt x="552" y="85"/>
                    </a:cubicBezTo>
                    <a:cubicBezTo>
                      <a:pt x="544" y="96"/>
                      <a:pt x="524" y="106"/>
                      <a:pt x="493" y="116"/>
                    </a:cubicBezTo>
                    <a:close/>
                  </a:path>
                </a:pathLst>
              </a:custGeom>
              <a:solidFill>
                <a:srgbClr val="26364D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121900" tIns="60950" rIns="121900" bIns="6095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7" name="Google Shape;307;p8"/>
              <p:cNvSpPr/>
              <p:nvPr/>
            </p:nvSpPr>
            <p:spPr>
              <a:xfrm>
                <a:off x="5320891" y="1951039"/>
                <a:ext cx="1577976" cy="485775"/>
              </a:xfrm>
              <a:custGeom>
                <a:avLst/>
                <a:gdLst/>
                <a:ahLst/>
                <a:cxnLst/>
                <a:rect l="l" t="t" r="r" b="b"/>
                <a:pathLst>
                  <a:path w="800" h="246" extrusionOk="0">
                    <a:moveTo>
                      <a:pt x="0" y="7"/>
                    </a:moveTo>
                    <a:cubicBezTo>
                      <a:pt x="3" y="24"/>
                      <a:pt x="15" y="40"/>
                      <a:pt x="35" y="55"/>
                    </a:cubicBezTo>
                    <a:cubicBezTo>
                      <a:pt x="55" y="69"/>
                      <a:pt x="82" y="82"/>
                      <a:pt x="117" y="94"/>
                    </a:cubicBezTo>
                    <a:cubicBezTo>
                      <a:pt x="119" y="95"/>
                      <a:pt x="121" y="95"/>
                      <a:pt x="123" y="96"/>
                    </a:cubicBezTo>
                    <a:cubicBezTo>
                      <a:pt x="200" y="121"/>
                      <a:pt x="292" y="133"/>
                      <a:pt x="400" y="133"/>
                    </a:cubicBezTo>
                    <a:cubicBezTo>
                      <a:pt x="508" y="133"/>
                      <a:pt x="600" y="121"/>
                      <a:pt x="678" y="96"/>
                    </a:cubicBezTo>
                    <a:cubicBezTo>
                      <a:pt x="679" y="95"/>
                      <a:pt x="681" y="94"/>
                      <a:pt x="683" y="94"/>
                    </a:cubicBezTo>
                    <a:cubicBezTo>
                      <a:pt x="718" y="82"/>
                      <a:pt x="745" y="69"/>
                      <a:pt x="765" y="55"/>
                    </a:cubicBezTo>
                    <a:cubicBezTo>
                      <a:pt x="788" y="38"/>
                      <a:pt x="800" y="20"/>
                      <a:pt x="800" y="0"/>
                    </a:cubicBezTo>
                    <a:cubicBezTo>
                      <a:pt x="800" y="111"/>
                      <a:pt x="800" y="111"/>
                      <a:pt x="800" y="111"/>
                    </a:cubicBezTo>
                    <a:cubicBezTo>
                      <a:pt x="800" y="148"/>
                      <a:pt x="761" y="180"/>
                      <a:pt x="683" y="206"/>
                    </a:cubicBezTo>
                    <a:cubicBezTo>
                      <a:pt x="605" y="233"/>
                      <a:pt x="510" y="246"/>
                      <a:pt x="400" y="246"/>
                    </a:cubicBezTo>
                    <a:cubicBezTo>
                      <a:pt x="289" y="246"/>
                      <a:pt x="195" y="233"/>
                      <a:pt x="117" y="206"/>
                    </a:cubicBezTo>
                    <a:cubicBezTo>
                      <a:pt x="39" y="180"/>
                      <a:pt x="0" y="148"/>
                      <a:pt x="0" y="111"/>
                    </a:cubicBezTo>
                    <a:cubicBezTo>
                      <a:pt x="0" y="109"/>
                      <a:pt x="0" y="106"/>
                      <a:pt x="0" y="104"/>
                    </a:cubicBez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26364D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121900" tIns="60950" rIns="121900" bIns="6095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8" name="Google Shape;308;p8"/>
            <p:cNvGrpSpPr/>
            <p:nvPr/>
          </p:nvGrpSpPr>
          <p:grpSpPr>
            <a:xfrm>
              <a:off x="3806998" y="1607732"/>
              <a:ext cx="1196255" cy="1068701"/>
              <a:chOff x="665324" y="1219328"/>
              <a:chExt cx="1240800" cy="1240800"/>
            </a:xfrm>
          </p:grpSpPr>
          <p:sp>
            <p:nvSpPr>
              <p:cNvPr id="309" name="Google Shape;309;p8"/>
              <p:cNvSpPr/>
              <p:nvPr/>
            </p:nvSpPr>
            <p:spPr>
              <a:xfrm rot="8100000">
                <a:off x="847035" y="1401039"/>
                <a:ext cx="877378" cy="877378"/>
              </a:xfrm>
              <a:prstGeom prst="teardrop">
                <a:avLst>
                  <a:gd name="adj" fmla="val 100000"/>
                </a:avLst>
              </a:prstGeom>
              <a:solidFill>
                <a:srgbClr val="44546B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0" name="Google Shape;310;p8"/>
              <p:cNvSpPr/>
              <p:nvPr/>
            </p:nvSpPr>
            <p:spPr>
              <a:xfrm>
                <a:off x="981458" y="1537516"/>
                <a:ext cx="608400" cy="6084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600" b="1">
                    <a:solidFill>
                      <a:srgbClr val="3F3F3F"/>
                    </a:solidFill>
                    <a:latin typeface="Lato"/>
                    <a:ea typeface="Lato"/>
                    <a:cs typeface="Lato"/>
                    <a:sym typeface="Lato"/>
                  </a:rPr>
                  <a:t>홍보</a:t>
                </a:r>
                <a:endParaRPr sz="1467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311" name="Google Shape;311;p8"/>
          <p:cNvGrpSpPr/>
          <p:nvPr/>
        </p:nvGrpSpPr>
        <p:grpSpPr>
          <a:xfrm>
            <a:off x="9651682" y="1993085"/>
            <a:ext cx="1737439" cy="1462958"/>
            <a:chOff x="9422305" y="2634269"/>
            <a:chExt cx="1801575" cy="1473767"/>
          </a:xfrm>
        </p:grpSpPr>
        <p:grpSp>
          <p:nvGrpSpPr>
            <p:cNvPr id="312" name="Google Shape;312;p8"/>
            <p:cNvGrpSpPr/>
            <p:nvPr/>
          </p:nvGrpSpPr>
          <p:grpSpPr>
            <a:xfrm>
              <a:off x="9422305" y="3381403"/>
              <a:ext cx="1801575" cy="726633"/>
              <a:chOff x="3247039" y="1681164"/>
              <a:chExt cx="1577976" cy="755650"/>
            </a:xfrm>
          </p:grpSpPr>
          <p:sp>
            <p:nvSpPr>
              <p:cNvPr id="313" name="Google Shape;313;p8"/>
              <p:cNvSpPr/>
              <p:nvPr/>
            </p:nvSpPr>
            <p:spPr>
              <a:xfrm>
                <a:off x="3247039" y="1681164"/>
                <a:ext cx="1577976" cy="531813"/>
              </a:xfrm>
              <a:custGeom>
                <a:avLst/>
                <a:gdLst/>
                <a:ahLst/>
                <a:cxnLst/>
                <a:rect l="l" t="t" r="r" b="b"/>
                <a:pathLst>
                  <a:path w="800" h="269" extrusionOk="0">
                    <a:moveTo>
                      <a:pt x="800" y="136"/>
                    </a:moveTo>
                    <a:cubicBezTo>
                      <a:pt x="800" y="156"/>
                      <a:pt x="788" y="174"/>
                      <a:pt x="765" y="191"/>
                    </a:cubicBezTo>
                    <a:cubicBezTo>
                      <a:pt x="745" y="205"/>
                      <a:pt x="718" y="218"/>
                      <a:pt x="683" y="230"/>
                    </a:cubicBezTo>
                    <a:cubicBezTo>
                      <a:pt x="681" y="230"/>
                      <a:pt x="679" y="231"/>
                      <a:pt x="678" y="232"/>
                    </a:cubicBezTo>
                    <a:cubicBezTo>
                      <a:pt x="600" y="257"/>
                      <a:pt x="508" y="269"/>
                      <a:pt x="400" y="269"/>
                    </a:cubicBezTo>
                    <a:cubicBezTo>
                      <a:pt x="292" y="269"/>
                      <a:pt x="200" y="257"/>
                      <a:pt x="123" y="232"/>
                    </a:cubicBezTo>
                    <a:cubicBezTo>
                      <a:pt x="121" y="231"/>
                      <a:pt x="119" y="231"/>
                      <a:pt x="117" y="230"/>
                    </a:cubicBezTo>
                    <a:cubicBezTo>
                      <a:pt x="82" y="218"/>
                      <a:pt x="55" y="205"/>
                      <a:pt x="35" y="191"/>
                    </a:cubicBezTo>
                    <a:cubicBezTo>
                      <a:pt x="15" y="176"/>
                      <a:pt x="3" y="160"/>
                      <a:pt x="0" y="143"/>
                    </a:cubicBezTo>
                    <a:cubicBezTo>
                      <a:pt x="0" y="140"/>
                      <a:pt x="0" y="137"/>
                      <a:pt x="0" y="135"/>
                    </a:cubicBezTo>
                    <a:cubicBezTo>
                      <a:pt x="0" y="98"/>
                      <a:pt x="39" y="66"/>
                      <a:pt x="117" y="39"/>
                    </a:cubicBezTo>
                    <a:cubicBezTo>
                      <a:pt x="195" y="13"/>
                      <a:pt x="289" y="0"/>
                      <a:pt x="400" y="0"/>
                    </a:cubicBezTo>
                    <a:cubicBezTo>
                      <a:pt x="510" y="0"/>
                      <a:pt x="605" y="13"/>
                      <a:pt x="683" y="39"/>
                    </a:cubicBezTo>
                    <a:cubicBezTo>
                      <a:pt x="761" y="66"/>
                      <a:pt x="800" y="98"/>
                      <a:pt x="800" y="135"/>
                    </a:cubicBezTo>
                    <a:cubicBezTo>
                      <a:pt x="800" y="135"/>
                      <a:pt x="800" y="135"/>
                      <a:pt x="800" y="136"/>
                    </a:cubicBezTo>
                    <a:close/>
                    <a:moveTo>
                      <a:pt x="185" y="181"/>
                    </a:moveTo>
                    <a:cubicBezTo>
                      <a:pt x="191" y="182"/>
                      <a:pt x="197" y="184"/>
                      <a:pt x="204" y="186"/>
                    </a:cubicBezTo>
                    <a:cubicBezTo>
                      <a:pt x="258" y="200"/>
                      <a:pt x="324" y="206"/>
                      <a:pt x="400" y="206"/>
                    </a:cubicBezTo>
                    <a:cubicBezTo>
                      <a:pt x="477" y="206"/>
                      <a:pt x="543" y="200"/>
                      <a:pt x="597" y="186"/>
                    </a:cubicBezTo>
                    <a:cubicBezTo>
                      <a:pt x="603" y="184"/>
                      <a:pt x="609" y="182"/>
                      <a:pt x="615" y="181"/>
                    </a:cubicBezTo>
                    <a:cubicBezTo>
                      <a:pt x="646" y="171"/>
                      <a:pt x="666" y="161"/>
                      <a:pt x="674" y="150"/>
                    </a:cubicBezTo>
                    <a:cubicBezTo>
                      <a:pt x="677" y="145"/>
                      <a:pt x="678" y="141"/>
                      <a:pt x="678" y="136"/>
                    </a:cubicBezTo>
                    <a:cubicBezTo>
                      <a:pt x="678" y="117"/>
                      <a:pt x="651" y="100"/>
                      <a:pt x="597" y="86"/>
                    </a:cubicBezTo>
                    <a:cubicBezTo>
                      <a:pt x="543" y="72"/>
                      <a:pt x="477" y="65"/>
                      <a:pt x="400" y="65"/>
                    </a:cubicBezTo>
                    <a:cubicBezTo>
                      <a:pt x="324" y="65"/>
                      <a:pt x="258" y="72"/>
                      <a:pt x="204" y="86"/>
                    </a:cubicBezTo>
                    <a:cubicBezTo>
                      <a:pt x="149" y="100"/>
                      <a:pt x="122" y="117"/>
                      <a:pt x="122" y="136"/>
                    </a:cubicBezTo>
                    <a:cubicBezTo>
                      <a:pt x="122" y="140"/>
                      <a:pt x="124" y="145"/>
                      <a:pt x="127" y="149"/>
                    </a:cubicBezTo>
                    <a:cubicBezTo>
                      <a:pt x="135" y="161"/>
                      <a:pt x="154" y="171"/>
                      <a:pt x="185" y="181"/>
                    </a:cubicBezTo>
                    <a:close/>
                  </a:path>
                </a:pathLst>
              </a:custGeom>
              <a:solidFill>
                <a:srgbClr val="45818E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121900" tIns="60950" rIns="121900" bIns="6095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4" name="Google Shape;314;p8"/>
              <p:cNvSpPr/>
              <p:nvPr/>
            </p:nvSpPr>
            <p:spPr>
              <a:xfrm>
                <a:off x="3488339" y="1809751"/>
                <a:ext cx="1095376" cy="230188"/>
              </a:xfrm>
              <a:custGeom>
                <a:avLst/>
                <a:gdLst/>
                <a:ahLst/>
                <a:cxnLst/>
                <a:rect l="l" t="t" r="r" b="b"/>
                <a:pathLst>
                  <a:path w="556" h="116" extrusionOk="0">
                    <a:moveTo>
                      <a:pt x="493" y="116"/>
                    </a:moveTo>
                    <a:cubicBezTo>
                      <a:pt x="487" y="114"/>
                      <a:pt x="481" y="112"/>
                      <a:pt x="475" y="110"/>
                    </a:cubicBezTo>
                    <a:cubicBezTo>
                      <a:pt x="421" y="97"/>
                      <a:pt x="355" y="90"/>
                      <a:pt x="278" y="90"/>
                    </a:cubicBezTo>
                    <a:cubicBezTo>
                      <a:pt x="202" y="90"/>
                      <a:pt x="136" y="97"/>
                      <a:pt x="82" y="110"/>
                    </a:cubicBezTo>
                    <a:cubicBezTo>
                      <a:pt x="75" y="112"/>
                      <a:pt x="69" y="114"/>
                      <a:pt x="63" y="116"/>
                    </a:cubicBezTo>
                    <a:cubicBezTo>
                      <a:pt x="32" y="106"/>
                      <a:pt x="13" y="96"/>
                      <a:pt x="5" y="84"/>
                    </a:cubicBezTo>
                    <a:cubicBezTo>
                      <a:pt x="2" y="80"/>
                      <a:pt x="0" y="75"/>
                      <a:pt x="0" y="71"/>
                    </a:cubicBezTo>
                    <a:cubicBezTo>
                      <a:pt x="0" y="52"/>
                      <a:pt x="27" y="35"/>
                      <a:pt x="82" y="21"/>
                    </a:cubicBezTo>
                    <a:cubicBezTo>
                      <a:pt x="136" y="7"/>
                      <a:pt x="202" y="0"/>
                      <a:pt x="278" y="0"/>
                    </a:cubicBezTo>
                    <a:cubicBezTo>
                      <a:pt x="355" y="0"/>
                      <a:pt x="421" y="7"/>
                      <a:pt x="475" y="21"/>
                    </a:cubicBezTo>
                    <a:cubicBezTo>
                      <a:pt x="529" y="35"/>
                      <a:pt x="556" y="52"/>
                      <a:pt x="556" y="71"/>
                    </a:cubicBezTo>
                    <a:cubicBezTo>
                      <a:pt x="556" y="76"/>
                      <a:pt x="555" y="80"/>
                      <a:pt x="552" y="85"/>
                    </a:cubicBezTo>
                    <a:cubicBezTo>
                      <a:pt x="544" y="96"/>
                      <a:pt x="524" y="106"/>
                      <a:pt x="493" y="116"/>
                    </a:cubicBezTo>
                    <a:close/>
                  </a:path>
                </a:pathLst>
              </a:custGeom>
              <a:solidFill>
                <a:srgbClr val="45818E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121900" tIns="60950" rIns="121900" bIns="6095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5" name="Google Shape;315;p8"/>
              <p:cNvSpPr/>
              <p:nvPr/>
            </p:nvSpPr>
            <p:spPr>
              <a:xfrm>
                <a:off x="3247039" y="1951039"/>
                <a:ext cx="1577976" cy="485775"/>
              </a:xfrm>
              <a:custGeom>
                <a:avLst/>
                <a:gdLst/>
                <a:ahLst/>
                <a:cxnLst/>
                <a:rect l="l" t="t" r="r" b="b"/>
                <a:pathLst>
                  <a:path w="800" h="246" extrusionOk="0">
                    <a:moveTo>
                      <a:pt x="0" y="7"/>
                    </a:moveTo>
                    <a:cubicBezTo>
                      <a:pt x="3" y="24"/>
                      <a:pt x="15" y="40"/>
                      <a:pt x="35" y="55"/>
                    </a:cubicBezTo>
                    <a:cubicBezTo>
                      <a:pt x="55" y="69"/>
                      <a:pt x="82" y="82"/>
                      <a:pt x="117" y="94"/>
                    </a:cubicBezTo>
                    <a:cubicBezTo>
                      <a:pt x="119" y="95"/>
                      <a:pt x="121" y="95"/>
                      <a:pt x="123" y="96"/>
                    </a:cubicBezTo>
                    <a:cubicBezTo>
                      <a:pt x="200" y="121"/>
                      <a:pt x="292" y="133"/>
                      <a:pt x="400" y="133"/>
                    </a:cubicBezTo>
                    <a:cubicBezTo>
                      <a:pt x="508" y="133"/>
                      <a:pt x="600" y="121"/>
                      <a:pt x="678" y="96"/>
                    </a:cubicBezTo>
                    <a:cubicBezTo>
                      <a:pt x="679" y="95"/>
                      <a:pt x="681" y="94"/>
                      <a:pt x="683" y="94"/>
                    </a:cubicBezTo>
                    <a:cubicBezTo>
                      <a:pt x="718" y="82"/>
                      <a:pt x="745" y="69"/>
                      <a:pt x="765" y="55"/>
                    </a:cubicBezTo>
                    <a:cubicBezTo>
                      <a:pt x="788" y="38"/>
                      <a:pt x="800" y="20"/>
                      <a:pt x="800" y="0"/>
                    </a:cubicBezTo>
                    <a:cubicBezTo>
                      <a:pt x="800" y="111"/>
                      <a:pt x="800" y="111"/>
                      <a:pt x="800" y="111"/>
                    </a:cubicBezTo>
                    <a:cubicBezTo>
                      <a:pt x="800" y="148"/>
                      <a:pt x="761" y="180"/>
                      <a:pt x="683" y="206"/>
                    </a:cubicBezTo>
                    <a:cubicBezTo>
                      <a:pt x="605" y="233"/>
                      <a:pt x="510" y="246"/>
                      <a:pt x="400" y="246"/>
                    </a:cubicBezTo>
                    <a:cubicBezTo>
                      <a:pt x="289" y="246"/>
                      <a:pt x="195" y="233"/>
                      <a:pt x="117" y="206"/>
                    </a:cubicBezTo>
                    <a:cubicBezTo>
                      <a:pt x="39" y="180"/>
                      <a:pt x="0" y="148"/>
                      <a:pt x="0" y="111"/>
                    </a:cubicBezTo>
                    <a:cubicBezTo>
                      <a:pt x="0" y="109"/>
                      <a:pt x="0" y="106"/>
                      <a:pt x="0" y="104"/>
                    </a:cubicBez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45818E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121900" tIns="60950" rIns="121900" bIns="6095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6" name="Google Shape;316;p8"/>
            <p:cNvGrpSpPr/>
            <p:nvPr/>
          </p:nvGrpSpPr>
          <p:grpSpPr>
            <a:xfrm>
              <a:off x="9691938" y="2634269"/>
              <a:ext cx="1261894" cy="1062869"/>
              <a:chOff x="665326" y="1219327"/>
              <a:chExt cx="1240800" cy="1240800"/>
            </a:xfrm>
          </p:grpSpPr>
          <p:sp>
            <p:nvSpPr>
              <p:cNvPr id="317" name="Google Shape;317;p8"/>
              <p:cNvSpPr/>
              <p:nvPr/>
            </p:nvSpPr>
            <p:spPr>
              <a:xfrm rot="8100000">
                <a:off x="847037" y="1401038"/>
                <a:ext cx="877378" cy="877378"/>
              </a:xfrm>
              <a:prstGeom prst="teardrop">
                <a:avLst>
                  <a:gd name="adj" fmla="val 100000"/>
                </a:avLst>
              </a:prstGeom>
              <a:solidFill>
                <a:srgbClr val="45818E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" name="Google Shape;318;p8"/>
              <p:cNvSpPr/>
              <p:nvPr/>
            </p:nvSpPr>
            <p:spPr>
              <a:xfrm>
                <a:off x="981457" y="1537516"/>
                <a:ext cx="608400" cy="6084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600" b="1">
                    <a:solidFill>
                      <a:srgbClr val="3F3F3F"/>
                    </a:solidFill>
                    <a:latin typeface="Lato"/>
                    <a:ea typeface="Lato"/>
                    <a:cs typeface="Lato"/>
                    <a:sym typeface="Lato"/>
                  </a:rPr>
                  <a:t>고객관리</a:t>
                </a:r>
                <a:endParaRPr sz="1467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319" name="Google Shape;319;p8"/>
          <p:cNvSpPr txBox="1"/>
          <p:nvPr/>
        </p:nvSpPr>
        <p:spPr>
          <a:xfrm>
            <a:off x="9651675" y="3930312"/>
            <a:ext cx="2104000" cy="12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189" marR="0" lvl="0" indent="-321725" algn="l" rtl="0">
              <a:spcBef>
                <a:spcPts val="267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Candara"/>
              <a:buChar char="●"/>
            </a:pPr>
            <a:r>
              <a:rPr lang="en-US" sz="1600" b="1"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rPr>
              <a:t>고객등급제(VIP)</a:t>
            </a:r>
            <a:endParaRPr sz="1600" b="1">
              <a:solidFill>
                <a:srgbClr val="FFFFFF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marL="457189" marR="0" lvl="0" indent="0" algn="l" rtl="0">
              <a:spcBef>
                <a:spcPts val="267"/>
              </a:spcBef>
              <a:spcAft>
                <a:spcPts val="0"/>
              </a:spcAft>
              <a:buNone/>
            </a:pPr>
            <a:endParaRPr sz="1600" b="1">
              <a:solidFill>
                <a:srgbClr val="FFFFFF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marL="457189" marR="0" lvl="0" indent="-321725" algn="l" rtl="0">
              <a:spcBef>
                <a:spcPts val="267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Candara"/>
              <a:buChar char="●"/>
            </a:pPr>
            <a:r>
              <a:rPr lang="en-US" sz="1600" b="1"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rPr>
              <a:t>관람등급 조정</a:t>
            </a:r>
            <a:endParaRPr sz="1600" b="1">
              <a:solidFill>
                <a:srgbClr val="FFFFFF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  <p:sp>
        <p:nvSpPr>
          <p:cNvPr id="320" name="Google Shape;320;p8"/>
          <p:cNvSpPr txBox="1"/>
          <p:nvPr/>
        </p:nvSpPr>
        <p:spPr>
          <a:xfrm>
            <a:off x="1822700" y="3930312"/>
            <a:ext cx="2104000" cy="17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189" marR="0" lvl="0" indent="-321725" algn="l" rtl="0">
              <a:spcBef>
                <a:spcPts val="267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Candara"/>
              <a:buChar char="●"/>
            </a:pPr>
            <a:r>
              <a:rPr lang="en-US" sz="1600" b="1"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rPr>
              <a:t>계약 영화 선정</a:t>
            </a:r>
            <a:endParaRPr sz="1600" b="1">
              <a:solidFill>
                <a:srgbClr val="FFFFFF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marL="0" marR="0" lvl="0" indent="0" algn="l" rtl="0">
              <a:spcBef>
                <a:spcPts val="267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rPr>
              <a:t>          (가성비, 다운수)</a:t>
            </a:r>
            <a:endParaRPr sz="1600" b="1">
              <a:solidFill>
                <a:srgbClr val="FFFFFF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marL="0" marR="0" lvl="0" indent="0" algn="l" rtl="0">
              <a:spcBef>
                <a:spcPts val="267"/>
              </a:spcBef>
              <a:spcAft>
                <a:spcPts val="0"/>
              </a:spcAft>
              <a:buNone/>
            </a:pPr>
            <a:endParaRPr sz="1600" b="1">
              <a:solidFill>
                <a:srgbClr val="FFFFFF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marL="457189" marR="0" lvl="0" indent="-321725" algn="l" rtl="0">
              <a:spcBef>
                <a:spcPts val="267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Candara"/>
              <a:buChar char="●"/>
            </a:pPr>
            <a:r>
              <a:rPr lang="en-US" sz="1600" b="1"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rPr>
              <a:t>계약 금액 조정</a:t>
            </a:r>
            <a:endParaRPr sz="1600" b="1">
              <a:solidFill>
                <a:srgbClr val="FFFFFF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  <p:sp>
        <p:nvSpPr>
          <p:cNvPr id="321" name="Google Shape;321;p8"/>
          <p:cNvSpPr txBox="1"/>
          <p:nvPr/>
        </p:nvSpPr>
        <p:spPr>
          <a:xfrm>
            <a:off x="4360151" y="3930312"/>
            <a:ext cx="2104000" cy="23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189" marR="0" lvl="0" indent="-321725" algn="l" rtl="0">
              <a:spcBef>
                <a:spcPts val="267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Candara"/>
              <a:buChar char="●"/>
            </a:pPr>
            <a:r>
              <a:rPr lang="en-US" sz="1600" b="1"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rPr>
              <a:t>수익모델 변경</a:t>
            </a:r>
            <a:endParaRPr sz="1600" b="1">
              <a:solidFill>
                <a:srgbClr val="FFFFFF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marL="457189" marR="0" lvl="0" indent="0" algn="l" rtl="0">
              <a:spcBef>
                <a:spcPts val="267"/>
              </a:spcBef>
              <a:spcAft>
                <a:spcPts val="0"/>
              </a:spcAft>
              <a:buNone/>
            </a:pPr>
            <a:endParaRPr sz="1600" b="1">
              <a:solidFill>
                <a:srgbClr val="FFFFFF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marL="457189" marR="0" lvl="0" indent="-321725" algn="l" rtl="0">
              <a:spcBef>
                <a:spcPts val="267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Candara"/>
              <a:buChar char="●"/>
            </a:pPr>
            <a:r>
              <a:rPr lang="en-US" sz="1600" b="1"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rPr>
              <a:t>연령별타겟팅</a:t>
            </a:r>
            <a:endParaRPr sz="1600" b="1">
              <a:solidFill>
                <a:srgbClr val="FFFFFF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marL="457189" marR="0" lvl="0" indent="0" algn="l" rtl="0">
              <a:spcBef>
                <a:spcPts val="267"/>
              </a:spcBef>
              <a:spcAft>
                <a:spcPts val="0"/>
              </a:spcAft>
              <a:buNone/>
            </a:pPr>
            <a:endParaRPr sz="1600" b="1">
              <a:solidFill>
                <a:srgbClr val="FFFFFF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marL="457189" marR="0" lvl="0" indent="-321725" algn="l" rtl="0">
              <a:spcBef>
                <a:spcPts val="267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Candara"/>
              <a:buChar char="●"/>
            </a:pPr>
            <a:r>
              <a:rPr lang="en-US" sz="1600" b="1"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rPr>
              <a:t>요일별 홍보</a:t>
            </a:r>
            <a:endParaRPr sz="1600" b="1">
              <a:solidFill>
                <a:srgbClr val="FFFFFF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marL="457189" marR="0" lvl="0" indent="0" algn="l" rtl="0">
              <a:spcBef>
                <a:spcPts val="267"/>
              </a:spcBef>
              <a:spcAft>
                <a:spcPts val="0"/>
              </a:spcAft>
              <a:buNone/>
            </a:pPr>
            <a:endParaRPr sz="1600" b="1">
              <a:solidFill>
                <a:srgbClr val="FFFFFF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marL="457189" marR="0" lvl="0" indent="-321725" algn="l" rtl="0">
              <a:spcBef>
                <a:spcPts val="267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Candara"/>
              <a:buChar char="●"/>
            </a:pPr>
            <a:r>
              <a:rPr lang="en-US" sz="1600" b="1"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rPr>
              <a:t>컨텐츠 홍보</a:t>
            </a:r>
            <a:endParaRPr sz="1600" b="1">
              <a:solidFill>
                <a:srgbClr val="FFFFFF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  <p:sp>
        <p:nvSpPr>
          <p:cNvPr id="322" name="Google Shape;322;p8"/>
          <p:cNvSpPr txBox="1"/>
          <p:nvPr/>
        </p:nvSpPr>
        <p:spPr>
          <a:xfrm>
            <a:off x="6717500" y="3930312"/>
            <a:ext cx="2771200" cy="10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189" marR="0" lvl="0" indent="-321725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Calibri"/>
              <a:buChar char="●"/>
            </a:pPr>
            <a:r>
              <a:rPr lang="en-US" sz="16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추천 알고리즘 개선</a:t>
            </a:r>
            <a:endParaRPr sz="1600"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189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189" marR="0" lvl="0" indent="-321725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Calibri"/>
              <a:buChar char="●"/>
            </a:pPr>
            <a:r>
              <a:rPr lang="en-US" sz="16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플랫폼 운영 방식 개선</a:t>
            </a:r>
            <a:endParaRPr sz="1600"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189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189" marR="0" lvl="0" indent="-321725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Calibri"/>
              <a:buChar char="●"/>
            </a:pPr>
            <a:r>
              <a:rPr lang="en-US" sz="16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UI/UX 개선</a:t>
            </a:r>
            <a:endParaRPr sz="1600"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3" name="Google Shape;323;p8"/>
          <p:cNvSpPr/>
          <p:nvPr/>
        </p:nvSpPr>
        <p:spPr>
          <a:xfrm>
            <a:off x="441151" y="1923812"/>
            <a:ext cx="1082800" cy="1734800"/>
          </a:xfrm>
          <a:prstGeom prst="roundRect">
            <a:avLst>
              <a:gd name="adj" fmla="val 16667"/>
            </a:avLst>
          </a:prstGeom>
          <a:solidFill>
            <a:srgbClr val="674EA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33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process</a:t>
            </a:r>
            <a:endParaRPr sz="1733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" name="Google Shape;324;p8"/>
          <p:cNvSpPr/>
          <p:nvPr/>
        </p:nvSpPr>
        <p:spPr>
          <a:xfrm>
            <a:off x="441151" y="3930312"/>
            <a:ext cx="1082800" cy="2553600"/>
          </a:xfrm>
          <a:prstGeom prst="roundRect">
            <a:avLst>
              <a:gd name="adj" fmla="val 16667"/>
            </a:avLst>
          </a:prstGeom>
          <a:solidFill>
            <a:srgbClr val="674EA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개선</a:t>
            </a:r>
            <a:endParaRPr sz="2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기회</a:t>
            </a:r>
            <a:endParaRPr sz="2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" name="Google Shape;325;p8"/>
          <p:cNvSpPr txBox="1"/>
          <p:nvPr/>
        </p:nvSpPr>
        <p:spPr>
          <a:xfrm>
            <a:off x="721900" y="1122933"/>
            <a:ext cx="9692000" cy="529200"/>
          </a:xfrm>
          <a:prstGeom prst="rect">
            <a:avLst/>
          </a:prstGeom>
          <a:noFill/>
          <a:ln w="9525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67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앞서 살펴 본 3C, SWOT 분석을 기반으로 당사의 프로세스 중 크리티컬한 개선기회를 찾는다.</a:t>
            </a:r>
            <a:endParaRPr sz="1867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9"/>
          <p:cNvSpPr txBox="1"/>
          <p:nvPr/>
        </p:nvSpPr>
        <p:spPr>
          <a:xfrm>
            <a:off x="8301800" y="2633567"/>
            <a:ext cx="3716400" cy="37700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1" name="Google Shape;331;p9"/>
          <p:cNvSpPr/>
          <p:nvPr/>
        </p:nvSpPr>
        <p:spPr>
          <a:xfrm>
            <a:off x="5431103" y="4171375"/>
            <a:ext cx="2786000" cy="903200"/>
          </a:xfrm>
          <a:prstGeom prst="rightArrowCallout">
            <a:avLst>
              <a:gd name="adj1" fmla="val 29209"/>
              <a:gd name="adj2" fmla="val 21507"/>
              <a:gd name="adj3" fmla="val 22840"/>
              <a:gd name="adj4" fmla="val 81103"/>
            </a:avLst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" name="Google Shape;332;p9"/>
          <p:cNvSpPr/>
          <p:nvPr/>
        </p:nvSpPr>
        <p:spPr>
          <a:xfrm>
            <a:off x="5425528" y="3074375"/>
            <a:ext cx="2786000" cy="769600"/>
          </a:xfrm>
          <a:prstGeom prst="rightArrowCallout">
            <a:avLst>
              <a:gd name="adj1" fmla="val 29209"/>
              <a:gd name="adj2" fmla="val 21507"/>
              <a:gd name="adj3" fmla="val 22840"/>
              <a:gd name="adj4" fmla="val 81103"/>
            </a:avLst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33" name="Google Shape;333;p9"/>
          <p:cNvCxnSpPr>
            <a:stCxn id="334" idx="1"/>
          </p:cNvCxnSpPr>
          <p:nvPr/>
        </p:nvCxnSpPr>
        <p:spPr>
          <a:xfrm flipH="1">
            <a:off x="2543300" y="2360725"/>
            <a:ext cx="1134900" cy="1304400"/>
          </a:xfrm>
          <a:prstGeom prst="straightConnector1">
            <a:avLst/>
          </a:prstGeom>
          <a:noFill/>
          <a:ln w="28575" cap="flat" cmpd="sng">
            <a:solidFill>
              <a:srgbClr val="EA999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5" name="Google Shape;335;p9"/>
          <p:cNvCxnSpPr>
            <a:stCxn id="334" idx="2"/>
            <a:endCxn id="336" idx="0"/>
          </p:cNvCxnSpPr>
          <p:nvPr/>
        </p:nvCxnSpPr>
        <p:spPr>
          <a:xfrm>
            <a:off x="4401200" y="2745525"/>
            <a:ext cx="0" cy="252360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37" name="Google Shape;337;p9"/>
          <p:cNvSpPr txBox="1"/>
          <p:nvPr/>
        </p:nvSpPr>
        <p:spPr>
          <a:xfrm>
            <a:off x="213539" y="198733"/>
            <a:ext cx="7794000" cy="7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rPr>
              <a:t>OTT 운영 프로세스 세부 파악</a:t>
            </a:r>
            <a:endParaRPr sz="1467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38" name="Google Shape;338;p9"/>
          <p:cNvGrpSpPr/>
          <p:nvPr/>
        </p:nvGrpSpPr>
        <p:grpSpPr>
          <a:xfrm>
            <a:off x="684731" y="3481547"/>
            <a:ext cx="2103968" cy="1007533"/>
            <a:chOff x="3247039" y="1681164"/>
            <a:chExt cx="1577976" cy="755650"/>
          </a:xfrm>
        </p:grpSpPr>
        <p:sp>
          <p:nvSpPr>
            <p:cNvPr id="339" name="Google Shape;339;p9"/>
            <p:cNvSpPr/>
            <p:nvPr/>
          </p:nvSpPr>
          <p:spPr>
            <a:xfrm>
              <a:off x="3247039" y="1681164"/>
              <a:ext cx="1577976" cy="531813"/>
            </a:xfrm>
            <a:custGeom>
              <a:avLst/>
              <a:gdLst/>
              <a:ahLst/>
              <a:cxnLst/>
              <a:rect l="l" t="t" r="r" b="b"/>
              <a:pathLst>
                <a:path w="800" h="269" extrusionOk="0">
                  <a:moveTo>
                    <a:pt x="800" y="136"/>
                  </a:moveTo>
                  <a:cubicBezTo>
                    <a:pt x="800" y="156"/>
                    <a:pt x="788" y="174"/>
                    <a:pt x="765" y="191"/>
                  </a:cubicBezTo>
                  <a:cubicBezTo>
                    <a:pt x="745" y="205"/>
                    <a:pt x="718" y="218"/>
                    <a:pt x="683" y="230"/>
                  </a:cubicBezTo>
                  <a:cubicBezTo>
                    <a:pt x="681" y="230"/>
                    <a:pt x="679" y="231"/>
                    <a:pt x="678" y="232"/>
                  </a:cubicBezTo>
                  <a:cubicBezTo>
                    <a:pt x="600" y="257"/>
                    <a:pt x="508" y="269"/>
                    <a:pt x="400" y="269"/>
                  </a:cubicBezTo>
                  <a:cubicBezTo>
                    <a:pt x="292" y="269"/>
                    <a:pt x="200" y="257"/>
                    <a:pt x="123" y="232"/>
                  </a:cubicBezTo>
                  <a:cubicBezTo>
                    <a:pt x="121" y="231"/>
                    <a:pt x="119" y="231"/>
                    <a:pt x="117" y="230"/>
                  </a:cubicBezTo>
                  <a:cubicBezTo>
                    <a:pt x="82" y="218"/>
                    <a:pt x="55" y="205"/>
                    <a:pt x="35" y="191"/>
                  </a:cubicBezTo>
                  <a:cubicBezTo>
                    <a:pt x="15" y="176"/>
                    <a:pt x="3" y="160"/>
                    <a:pt x="0" y="143"/>
                  </a:cubicBezTo>
                  <a:cubicBezTo>
                    <a:pt x="0" y="140"/>
                    <a:pt x="0" y="137"/>
                    <a:pt x="0" y="135"/>
                  </a:cubicBezTo>
                  <a:cubicBezTo>
                    <a:pt x="0" y="98"/>
                    <a:pt x="39" y="66"/>
                    <a:pt x="117" y="39"/>
                  </a:cubicBezTo>
                  <a:cubicBezTo>
                    <a:pt x="195" y="13"/>
                    <a:pt x="289" y="0"/>
                    <a:pt x="400" y="0"/>
                  </a:cubicBezTo>
                  <a:cubicBezTo>
                    <a:pt x="510" y="0"/>
                    <a:pt x="605" y="13"/>
                    <a:pt x="683" y="39"/>
                  </a:cubicBezTo>
                  <a:cubicBezTo>
                    <a:pt x="761" y="66"/>
                    <a:pt x="800" y="98"/>
                    <a:pt x="800" y="135"/>
                  </a:cubicBezTo>
                  <a:cubicBezTo>
                    <a:pt x="800" y="135"/>
                    <a:pt x="800" y="135"/>
                    <a:pt x="800" y="136"/>
                  </a:cubicBezTo>
                  <a:close/>
                  <a:moveTo>
                    <a:pt x="185" y="181"/>
                  </a:moveTo>
                  <a:cubicBezTo>
                    <a:pt x="191" y="182"/>
                    <a:pt x="197" y="184"/>
                    <a:pt x="204" y="186"/>
                  </a:cubicBezTo>
                  <a:cubicBezTo>
                    <a:pt x="258" y="200"/>
                    <a:pt x="324" y="206"/>
                    <a:pt x="400" y="206"/>
                  </a:cubicBezTo>
                  <a:cubicBezTo>
                    <a:pt x="477" y="206"/>
                    <a:pt x="543" y="200"/>
                    <a:pt x="597" y="186"/>
                  </a:cubicBezTo>
                  <a:cubicBezTo>
                    <a:pt x="603" y="184"/>
                    <a:pt x="609" y="182"/>
                    <a:pt x="615" y="181"/>
                  </a:cubicBezTo>
                  <a:cubicBezTo>
                    <a:pt x="646" y="171"/>
                    <a:pt x="666" y="161"/>
                    <a:pt x="674" y="150"/>
                  </a:cubicBezTo>
                  <a:cubicBezTo>
                    <a:pt x="677" y="145"/>
                    <a:pt x="678" y="141"/>
                    <a:pt x="678" y="136"/>
                  </a:cubicBezTo>
                  <a:cubicBezTo>
                    <a:pt x="678" y="117"/>
                    <a:pt x="651" y="100"/>
                    <a:pt x="597" y="86"/>
                  </a:cubicBezTo>
                  <a:cubicBezTo>
                    <a:pt x="543" y="72"/>
                    <a:pt x="477" y="65"/>
                    <a:pt x="400" y="65"/>
                  </a:cubicBezTo>
                  <a:cubicBezTo>
                    <a:pt x="324" y="65"/>
                    <a:pt x="258" y="72"/>
                    <a:pt x="204" y="86"/>
                  </a:cubicBezTo>
                  <a:cubicBezTo>
                    <a:pt x="149" y="100"/>
                    <a:pt x="122" y="117"/>
                    <a:pt x="122" y="136"/>
                  </a:cubicBezTo>
                  <a:cubicBezTo>
                    <a:pt x="122" y="140"/>
                    <a:pt x="124" y="145"/>
                    <a:pt x="127" y="149"/>
                  </a:cubicBezTo>
                  <a:cubicBezTo>
                    <a:pt x="135" y="161"/>
                    <a:pt x="154" y="171"/>
                    <a:pt x="185" y="181"/>
                  </a:cubicBezTo>
                  <a:close/>
                </a:path>
              </a:pathLst>
            </a:custGeom>
            <a:solidFill>
              <a:srgbClr val="EF3425"/>
            </a:solidFill>
            <a:ln>
              <a:noFill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0" name="Google Shape;340;p9"/>
            <p:cNvSpPr/>
            <p:nvPr/>
          </p:nvSpPr>
          <p:spPr>
            <a:xfrm>
              <a:off x="3488339" y="1809751"/>
              <a:ext cx="1095376" cy="230188"/>
            </a:xfrm>
            <a:custGeom>
              <a:avLst/>
              <a:gdLst/>
              <a:ahLst/>
              <a:cxnLst/>
              <a:rect l="l" t="t" r="r" b="b"/>
              <a:pathLst>
                <a:path w="556" h="116" extrusionOk="0">
                  <a:moveTo>
                    <a:pt x="493" y="116"/>
                  </a:moveTo>
                  <a:cubicBezTo>
                    <a:pt x="487" y="114"/>
                    <a:pt x="481" y="112"/>
                    <a:pt x="475" y="110"/>
                  </a:cubicBezTo>
                  <a:cubicBezTo>
                    <a:pt x="421" y="97"/>
                    <a:pt x="355" y="90"/>
                    <a:pt x="278" y="90"/>
                  </a:cubicBezTo>
                  <a:cubicBezTo>
                    <a:pt x="202" y="90"/>
                    <a:pt x="136" y="97"/>
                    <a:pt x="82" y="110"/>
                  </a:cubicBezTo>
                  <a:cubicBezTo>
                    <a:pt x="75" y="112"/>
                    <a:pt x="69" y="114"/>
                    <a:pt x="63" y="116"/>
                  </a:cubicBezTo>
                  <a:cubicBezTo>
                    <a:pt x="32" y="106"/>
                    <a:pt x="13" y="96"/>
                    <a:pt x="5" y="84"/>
                  </a:cubicBezTo>
                  <a:cubicBezTo>
                    <a:pt x="2" y="80"/>
                    <a:pt x="0" y="75"/>
                    <a:pt x="0" y="71"/>
                  </a:cubicBezTo>
                  <a:cubicBezTo>
                    <a:pt x="0" y="52"/>
                    <a:pt x="27" y="35"/>
                    <a:pt x="82" y="21"/>
                  </a:cubicBezTo>
                  <a:cubicBezTo>
                    <a:pt x="136" y="7"/>
                    <a:pt x="202" y="0"/>
                    <a:pt x="278" y="0"/>
                  </a:cubicBezTo>
                  <a:cubicBezTo>
                    <a:pt x="355" y="0"/>
                    <a:pt x="421" y="7"/>
                    <a:pt x="475" y="21"/>
                  </a:cubicBezTo>
                  <a:cubicBezTo>
                    <a:pt x="529" y="35"/>
                    <a:pt x="556" y="52"/>
                    <a:pt x="556" y="71"/>
                  </a:cubicBezTo>
                  <a:cubicBezTo>
                    <a:pt x="556" y="76"/>
                    <a:pt x="555" y="80"/>
                    <a:pt x="552" y="85"/>
                  </a:cubicBezTo>
                  <a:cubicBezTo>
                    <a:pt x="544" y="96"/>
                    <a:pt x="524" y="106"/>
                    <a:pt x="493" y="116"/>
                  </a:cubicBezTo>
                  <a:close/>
                </a:path>
              </a:pathLst>
            </a:custGeom>
            <a:solidFill>
              <a:srgbClr val="D11607"/>
            </a:solidFill>
            <a:ln>
              <a:noFill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1" name="Google Shape;341;p9"/>
            <p:cNvSpPr/>
            <p:nvPr/>
          </p:nvSpPr>
          <p:spPr>
            <a:xfrm>
              <a:off x="3247039" y="1951039"/>
              <a:ext cx="1577976" cy="485775"/>
            </a:xfrm>
            <a:custGeom>
              <a:avLst/>
              <a:gdLst/>
              <a:ahLst/>
              <a:cxnLst/>
              <a:rect l="l" t="t" r="r" b="b"/>
              <a:pathLst>
                <a:path w="800" h="246" extrusionOk="0">
                  <a:moveTo>
                    <a:pt x="0" y="7"/>
                  </a:moveTo>
                  <a:cubicBezTo>
                    <a:pt x="3" y="24"/>
                    <a:pt x="15" y="40"/>
                    <a:pt x="35" y="55"/>
                  </a:cubicBezTo>
                  <a:cubicBezTo>
                    <a:pt x="55" y="69"/>
                    <a:pt x="82" y="82"/>
                    <a:pt x="117" y="94"/>
                  </a:cubicBezTo>
                  <a:cubicBezTo>
                    <a:pt x="119" y="95"/>
                    <a:pt x="121" y="95"/>
                    <a:pt x="123" y="96"/>
                  </a:cubicBezTo>
                  <a:cubicBezTo>
                    <a:pt x="200" y="121"/>
                    <a:pt x="292" y="133"/>
                    <a:pt x="400" y="133"/>
                  </a:cubicBezTo>
                  <a:cubicBezTo>
                    <a:pt x="508" y="133"/>
                    <a:pt x="600" y="121"/>
                    <a:pt x="678" y="96"/>
                  </a:cubicBezTo>
                  <a:cubicBezTo>
                    <a:pt x="679" y="95"/>
                    <a:pt x="681" y="94"/>
                    <a:pt x="683" y="94"/>
                  </a:cubicBezTo>
                  <a:cubicBezTo>
                    <a:pt x="718" y="82"/>
                    <a:pt x="745" y="69"/>
                    <a:pt x="765" y="55"/>
                  </a:cubicBezTo>
                  <a:cubicBezTo>
                    <a:pt x="788" y="38"/>
                    <a:pt x="800" y="20"/>
                    <a:pt x="800" y="0"/>
                  </a:cubicBezTo>
                  <a:cubicBezTo>
                    <a:pt x="800" y="111"/>
                    <a:pt x="800" y="111"/>
                    <a:pt x="800" y="111"/>
                  </a:cubicBezTo>
                  <a:cubicBezTo>
                    <a:pt x="800" y="148"/>
                    <a:pt x="761" y="180"/>
                    <a:pt x="683" y="206"/>
                  </a:cubicBezTo>
                  <a:cubicBezTo>
                    <a:pt x="605" y="233"/>
                    <a:pt x="510" y="246"/>
                    <a:pt x="400" y="246"/>
                  </a:cubicBezTo>
                  <a:cubicBezTo>
                    <a:pt x="289" y="246"/>
                    <a:pt x="195" y="233"/>
                    <a:pt x="117" y="206"/>
                  </a:cubicBezTo>
                  <a:cubicBezTo>
                    <a:pt x="39" y="180"/>
                    <a:pt x="0" y="148"/>
                    <a:pt x="0" y="111"/>
                  </a:cubicBezTo>
                  <a:cubicBezTo>
                    <a:pt x="0" y="109"/>
                    <a:pt x="0" y="106"/>
                    <a:pt x="0" y="104"/>
                  </a:cubicBezTo>
                  <a:lnTo>
                    <a:pt x="0" y="7"/>
                  </a:lnTo>
                  <a:close/>
                </a:path>
              </a:pathLst>
            </a:custGeom>
            <a:solidFill>
              <a:srgbClr val="D11607"/>
            </a:solidFill>
            <a:ln>
              <a:noFill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42" name="Google Shape;342;p9"/>
          <p:cNvGrpSpPr/>
          <p:nvPr/>
        </p:nvGrpSpPr>
        <p:grpSpPr>
          <a:xfrm>
            <a:off x="999865" y="2445581"/>
            <a:ext cx="1473740" cy="1473740"/>
            <a:chOff x="665324" y="1219328"/>
            <a:chExt cx="1240800" cy="1240800"/>
          </a:xfrm>
        </p:grpSpPr>
        <p:sp>
          <p:nvSpPr>
            <p:cNvPr id="343" name="Google Shape;343;p9"/>
            <p:cNvSpPr/>
            <p:nvPr/>
          </p:nvSpPr>
          <p:spPr>
            <a:xfrm rot="8100000">
              <a:off x="847035" y="1401039"/>
              <a:ext cx="877378" cy="877378"/>
            </a:xfrm>
            <a:prstGeom prst="teardrop">
              <a:avLst>
                <a:gd name="adj" fmla="val 100000"/>
              </a:avLst>
            </a:prstGeom>
            <a:solidFill>
              <a:srgbClr val="EF3425"/>
            </a:solidFill>
            <a:ln>
              <a:noFill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4" name="Google Shape;344;p9"/>
            <p:cNvSpPr/>
            <p:nvPr/>
          </p:nvSpPr>
          <p:spPr>
            <a:xfrm>
              <a:off x="981458" y="1537516"/>
              <a:ext cx="608400" cy="608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>
                  <a:solidFill>
                    <a:srgbClr val="3F3F3F"/>
                  </a:solidFill>
                  <a:latin typeface="Lato"/>
                  <a:ea typeface="Lato"/>
                  <a:cs typeface="Lato"/>
                  <a:sym typeface="Lato"/>
                </a:rPr>
                <a:t>OTT운영</a:t>
              </a:r>
              <a:endParaRPr sz="1467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34" name="Google Shape;334;p9"/>
          <p:cNvSpPr/>
          <p:nvPr/>
        </p:nvSpPr>
        <p:spPr>
          <a:xfrm>
            <a:off x="3678200" y="1975925"/>
            <a:ext cx="1446000" cy="7696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가입</a:t>
            </a:r>
            <a:endParaRPr sz="20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" name="Google Shape;345;p9"/>
          <p:cNvSpPr/>
          <p:nvPr/>
        </p:nvSpPr>
        <p:spPr>
          <a:xfrm>
            <a:off x="3678212" y="3073651"/>
            <a:ext cx="1446000" cy="7696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정보수집</a:t>
            </a:r>
            <a:endParaRPr sz="20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" name="Google Shape;346;p9"/>
          <p:cNvSpPr/>
          <p:nvPr/>
        </p:nvSpPr>
        <p:spPr>
          <a:xfrm>
            <a:off x="3678199" y="4171363"/>
            <a:ext cx="1446000" cy="769600"/>
          </a:xfrm>
          <a:prstGeom prst="rect">
            <a:avLst/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추천</a:t>
            </a:r>
            <a:endParaRPr sz="20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" name="Google Shape;336;p9"/>
          <p:cNvSpPr/>
          <p:nvPr/>
        </p:nvSpPr>
        <p:spPr>
          <a:xfrm>
            <a:off x="3678197" y="5269100"/>
            <a:ext cx="1446000" cy="769600"/>
          </a:xfrm>
          <a:prstGeom prst="rect">
            <a:avLst/>
          </a:prstGeom>
          <a:solidFill>
            <a:srgbClr val="CC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평가</a:t>
            </a:r>
            <a:endParaRPr sz="20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7" name="Google Shape;347;p9"/>
          <p:cNvSpPr txBox="1"/>
          <p:nvPr/>
        </p:nvSpPr>
        <p:spPr>
          <a:xfrm>
            <a:off x="5429000" y="2081225"/>
            <a:ext cx="1625200" cy="5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267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rPr>
              <a:t>영화 선호도 test</a:t>
            </a:r>
            <a:endParaRPr sz="1600" b="1">
              <a:solidFill>
                <a:srgbClr val="FFFFFF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marL="0" marR="0" lvl="0" indent="0" algn="l" rtl="0">
              <a:spcBef>
                <a:spcPts val="267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rPr>
              <a:t>고객정보</a:t>
            </a:r>
            <a:endParaRPr sz="1600" b="1">
              <a:solidFill>
                <a:srgbClr val="FFFFFF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  <p:sp>
        <p:nvSpPr>
          <p:cNvPr id="348" name="Google Shape;348;p9"/>
          <p:cNvSpPr txBox="1"/>
          <p:nvPr/>
        </p:nvSpPr>
        <p:spPr>
          <a:xfrm>
            <a:off x="5385651" y="3127025"/>
            <a:ext cx="1711600" cy="66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267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rPr>
              <a:t>선호장르 수집</a:t>
            </a:r>
            <a:endParaRPr sz="1600" b="1">
              <a:solidFill>
                <a:srgbClr val="FFFFFF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marL="0" marR="0" lvl="0" indent="0" algn="l" rtl="0">
              <a:spcBef>
                <a:spcPts val="267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rPr>
              <a:t>요일별 특성 파악</a:t>
            </a:r>
            <a:endParaRPr sz="1600" b="1">
              <a:solidFill>
                <a:srgbClr val="FFFFFF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  <p:sp>
        <p:nvSpPr>
          <p:cNvPr id="349" name="Google Shape;349;p9"/>
          <p:cNvSpPr txBox="1"/>
          <p:nvPr/>
        </p:nvSpPr>
        <p:spPr>
          <a:xfrm>
            <a:off x="5419963" y="4187063"/>
            <a:ext cx="2205200" cy="10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267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rPr>
              <a:t>고객의 영화 구독 패턴을 반영하지 않는 추천 알고리즘</a:t>
            </a:r>
            <a:endParaRPr sz="1600" b="1">
              <a:solidFill>
                <a:srgbClr val="FFFFFF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marL="0" marR="0" lvl="0" indent="0" algn="l" rtl="0">
              <a:spcBef>
                <a:spcPts val="267"/>
              </a:spcBef>
              <a:spcAft>
                <a:spcPts val="0"/>
              </a:spcAft>
              <a:buNone/>
            </a:pPr>
            <a:endParaRPr sz="1600" b="1">
              <a:solidFill>
                <a:srgbClr val="FFFFFF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marL="0" marR="0" lvl="0" indent="0" algn="l" rtl="0">
              <a:spcBef>
                <a:spcPts val="267"/>
              </a:spcBef>
              <a:spcAft>
                <a:spcPts val="0"/>
              </a:spcAft>
              <a:buNone/>
            </a:pPr>
            <a:endParaRPr sz="1600" b="1">
              <a:solidFill>
                <a:srgbClr val="FFFFFF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  <p:cxnSp>
        <p:nvCxnSpPr>
          <p:cNvPr id="350" name="Google Shape;350;p9"/>
          <p:cNvCxnSpPr>
            <a:endCxn id="336" idx="1"/>
          </p:cNvCxnSpPr>
          <p:nvPr/>
        </p:nvCxnSpPr>
        <p:spPr>
          <a:xfrm>
            <a:off x="2598197" y="4335400"/>
            <a:ext cx="1080000" cy="1318500"/>
          </a:xfrm>
          <a:prstGeom prst="straightConnector1">
            <a:avLst/>
          </a:prstGeom>
          <a:noFill/>
          <a:ln w="28575" cap="flat" cmpd="sng">
            <a:solidFill>
              <a:srgbClr val="EA999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51" name="Google Shape;351;p9"/>
          <p:cNvSpPr/>
          <p:nvPr/>
        </p:nvSpPr>
        <p:spPr>
          <a:xfrm rot="10800000">
            <a:off x="8644203" y="3184451"/>
            <a:ext cx="484000" cy="592400"/>
          </a:xfrm>
          <a:prstGeom prst="rect">
            <a:avLst/>
          </a:prstGeom>
          <a:solidFill>
            <a:srgbClr val="EF3425"/>
          </a:solidFill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2" name="Google Shape;352;p9"/>
          <p:cNvSpPr/>
          <p:nvPr/>
        </p:nvSpPr>
        <p:spPr>
          <a:xfrm>
            <a:off x="8988441" y="3007352"/>
            <a:ext cx="139919" cy="770177"/>
          </a:xfrm>
          <a:custGeom>
            <a:avLst/>
            <a:gdLst/>
            <a:ahLst/>
            <a:cxnLst/>
            <a:rect l="l" t="t" r="r" b="b"/>
            <a:pathLst>
              <a:path w="385099" h="1172859" extrusionOk="0">
                <a:moveTo>
                  <a:pt x="0" y="0"/>
                </a:moveTo>
                <a:lnTo>
                  <a:pt x="384044" y="269535"/>
                </a:lnTo>
                <a:lnTo>
                  <a:pt x="372791" y="269535"/>
                </a:lnTo>
                <a:lnTo>
                  <a:pt x="372791" y="903324"/>
                </a:lnTo>
                <a:lnTo>
                  <a:pt x="385099" y="903324"/>
                </a:lnTo>
                <a:lnTo>
                  <a:pt x="385099" y="1172859"/>
                </a:lnTo>
                <a:lnTo>
                  <a:pt x="13951" y="912375"/>
                </a:lnTo>
                <a:lnTo>
                  <a:pt x="0" y="912375"/>
                </a:lnTo>
                <a:lnTo>
                  <a:pt x="0" y="269535"/>
                </a:lnTo>
                <a:close/>
              </a:path>
            </a:pathLst>
          </a:custGeom>
          <a:solidFill>
            <a:srgbClr val="D11607"/>
          </a:solidFill>
          <a:ln>
            <a:noFill/>
          </a:ln>
          <a:effectLst>
            <a:outerShdw blurRad="50800" dist="38100" dir="8100000" algn="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67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3" name="Google Shape;353;p9"/>
          <p:cNvSpPr/>
          <p:nvPr/>
        </p:nvSpPr>
        <p:spPr>
          <a:xfrm rot="10800000">
            <a:off x="9001043" y="3012771"/>
            <a:ext cx="2632607" cy="593183"/>
          </a:xfrm>
          <a:custGeom>
            <a:avLst/>
            <a:gdLst/>
            <a:ahLst/>
            <a:cxnLst/>
            <a:rect l="l" t="t" r="r" b="b"/>
            <a:pathLst>
              <a:path w="6750275" h="903324" extrusionOk="0">
                <a:moveTo>
                  <a:pt x="6750275" y="903324"/>
                </a:moveTo>
                <a:lnTo>
                  <a:pt x="4356010" y="903324"/>
                </a:lnTo>
                <a:lnTo>
                  <a:pt x="3279989" y="903324"/>
                </a:lnTo>
                <a:lnTo>
                  <a:pt x="0" y="903324"/>
                </a:lnTo>
                <a:lnTo>
                  <a:pt x="464860" y="451662"/>
                </a:lnTo>
                <a:lnTo>
                  <a:pt x="0" y="0"/>
                </a:lnTo>
                <a:lnTo>
                  <a:pt x="3279989" y="0"/>
                </a:lnTo>
                <a:lnTo>
                  <a:pt x="4356010" y="0"/>
                </a:lnTo>
                <a:lnTo>
                  <a:pt x="6750275" y="0"/>
                </a:lnTo>
                <a:close/>
              </a:path>
            </a:pathLst>
          </a:custGeom>
          <a:solidFill>
            <a:srgbClr val="EF3425"/>
          </a:solidFill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267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4" name="Google Shape;354;p9"/>
          <p:cNvSpPr txBox="1"/>
          <p:nvPr/>
        </p:nvSpPr>
        <p:spPr>
          <a:xfrm>
            <a:off x="9363452" y="2979315"/>
            <a:ext cx="1897600" cy="3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33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구독패턴 파악</a:t>
            </a:r>
            <a:endParaRPr sz="2133"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5" name="Google Shape;355;p9"/>
          <p:cNvSpPr/>
          <p:nvPr/>
        </p:nvSpPr>
        <p:spPr>
          <a:xfrm rot="10800000">
            <a:off x="8643948" y="4379075"/>
            <a:ext cx="439600" cy="695600"/>
          </a:xfrm>
          <a:prstGeom prst="rect">
            <a:avLst/>
          </a:prstGeom>
          <a:solidFill>
            <a:srgbClr val="8397B1"/>
          </a:solidFill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67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6" name="Google Shape;356;p9"/>
          <p:cNvSpPr/>
          <p:nvPr/>
        </p:nvSpPr>
        <p:spPr>
          <a:xfrm>
            <a:off x="8956601" y="4171375"/>
            <a:ext cx="125799" cy="903101"/>
          </a:xfrm>
          <a:custGeom>
            <a:avLst/>
            <a:gdLst/>
            <a:ahLst/>
            <a:cxnLst/>
            <a:rect l="l" t="t" r="r" b="b"/>
            <a:pathLst>
              <a:path w="385099" h="1172859" extrusionOk="0">
                <a:moveTo>
                  <a:pt x="0" y="0"/>
                </a:moveTo>
                <a:lnTo>
                  <a:pt x="384044" y="269535"/>
                </a:lnTo>
                <a:lnTo>
                  <a:pt x="372791" y="269535"/>
                </a:lnTo>
                <a:lnTo>
                  <a:pt x="372791" y="903324"/>
                </a:lnTo>
                <a:lnTo>
                  <a:pt x="385099" y="903324"/>
                </a:lnTo>
                <a:lnTo>
                  <a:pt x="385099" y="1172859"/>
                </a:lnTo>
                <a:lnTo>
                  <a:pt x="13951" y="912375"/>
                </a:lnTo>
                <a:lnTo>
                  <a:pt x="0" y="912375"/>
                </a:lnTo>
                <a:lnTo>
                  <a:pt x="0" y="269535"/>
                </a:lnTo>
                <a:close/>
              </a:path>
            </a:pathLst>
          </a:custGeom>
          <a:solidFill>
            <a:srgbClr val="657993"/>
          </a:solidFill>
          <a:ln>
            <a:noFill/>
          </a:ln>
          <a:effectLst>
            <a:outerShdw blurRad="50800" dist="38100" dir="8100000" algn="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33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7" name="Google Shape;357;p9"/>
          <p:cNvSpPr/>
          <p:nvPr/>
        </p:nvSpPr>
        <p:spPr>
          <a:xfrm rot="10800000">
            <a:off x="8980989" y="4178491"/>
            <a:ext cx="2677609" cy="695560"/>
          </a:xfrm>
          <a:custGeom>
            <a:avLst/>
            <a:gdLst/>
            <a:ahLst/>
            <a:cxnLst/>
            <a:rect l="l" t="t" r="r" b="b"/>
            <a:pathLst>
              <a:path w="6750275" h="903324" extrusionOk="0">
                <a:moveTo>
                  <a:pt x="6750275" y="903324"/>
                </a:moveTo>
                <a:lnTo>
                  <a:pt x="4356010" y="903324"/>
                </a:lnTo>
                <a:lnTo>
                  <a:pt x="3279989" y="903324"/>
                </a:lnTo>
                <a:lnTo>
                  <a:pt x="0" y="903324"/>
                </a:lnTo>
                <a:lnTo>
                  <a:pt x="464860" y="451662"/>
                </a:lnTo>
                <a:lnTo>
                  <a:pt x="0" y="0"/>
                </a:lnTo>
                <a:lnTo>
                  <a:pt x="3279989" y="0"/>
                </a:lnTo>
                <a:lnTo>
                  <a:pt x="4356010" y="0"/>
                </a:lnTo>
                <a:lnTo>
                  <a:pt x="6750275" y="0"/>
                </a:lnTo>
                <a:close/>
              </a:path>
            </a:pathLst>
          </a:custGeom>
          <a:solidFill>
            <a:srgbClr val="8397B1"/>
          </a:solidFill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67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8" name="Google Shape;358;p9"/>
          <p:cNvSpPr txBox="1"/>
          <p:nvPr/>
        </p:nvSpPr>
        <p:spPr>
          <a:xfrm>
            <a:off x="9138720" y="4210880"/>
            <a:ext cx="2576800" cy="4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67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추천 알고리즘 개선</a:t>
            </a:r>
            <a:endParaRPr sz="1867"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67"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9" name="Google Shape;359;p9"/>
          <p:cNvSpPr txBox="1"/>
          <p:nvPr/>
        </p:nvSpPr>
        <p:spPr>
          <a:xfrm>
            <a:off x="601567" y="1176433"/>
            <a:ext cx="10053200" cy="558800"/>
          </a:xfrm>
          <a:prstGeom prst="rect">
            <a:avLst/>
          </a:prstGeom>
          <a:noFill/>
          <a:ln w="9525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67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당사의 네개 프로세스중 가장 적절한 개선기회가 있는 OTT운영 프로세스를 더 자세히 살펴본다.</a:t>
            </a:r>
            <a:endParaRPr sz="1867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0" name="Google Shape;360;p9"/>
          <p:cNvSpPr txBox="1"/>
          <p:nvPr/>
        </p:nvSpPr>
        <p:spPr>
          <a:xfrm>
            <a:off x="8327100" y="5559500"/>
            <a:ext cx="3691200" cy="5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33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Critical한 개선기회 선정</a:t>
            </a:r>
            <a:endParaRPr sz="2533"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10"/>
          <p:cNvSpPr/>
          <p:nvPr/>
        </p:nvSpPr>
        <p:spPr>
          <a:xfrm>
            <a:off x="654474" y="172450"/>
            <a:ext cx="4040400" cy="46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strike="noStrike">
                <a:solidFill>
                  <a:srgbClr val="D8D8D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02 </a:t>
            </a:r>
            <a:r>
              <a:rPr lang="en-US" sz="2400" b="1" strike="noStrike">
                <a:solidFill>
                  <a:srgbClr val="E0B07E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 현상 및 개선기회</a:t>
            </a:r>
            <a:endParaRPr sz="2400" b="1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" name="Google Shape;366;p10"/>
          <p:cNvSpPr/>
          <p:nvPr/>
        </p:nvSpPr>
        <p:spPr>
          <a:xfrm>
            <a:off x="994680" y="1502280"/>
            <a:ext cx="3340800" cy="4973040"/>
          </a:xfrm>
          <a:prstGeom prst="rect">
            <a:avLst/>
          </a:prstGeom>
          <a:noFill/>
          <a:ln w="38150" cap="flat" cmpd="sng">
            <a:solidFill>
              <a:srgbClr val="4A86E8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p10"/>
          <p:cNvSpPr/>
          <p:nvPr/>
        </p:nvSpPr>
        <p:spPr>
          <a:xfrm>
            <a:off x="4617720" y="1502280"/>
            <a:ext cx="3340800" cy="4973040"/>
          </a:xfrm>
          <a:prstGeom prst="rect">
            <a:avLst/>
          </a:prstGeom>
          <a:noFill/>
          <a:ln w="38150" cap="flat" cmpd="sng">
            <a:solidFill>
              <a:srgbClr val="FF99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10"/>
          <p:cNvSpPr/>
          <p:nvPr/>
        </p:nvSpPr>
        <p:spPr>
          <a:xfrm>
            <a:off x="8251200" y="1502280"/>
            <a:ext cx="3340800" cy="4973040"/>
          </a:xfrm>
          <a:prstGeom prst="rect">
            <a:avLst/>
          </a:prstGeom>
          <a:noFill/>
          <a:ln w="38150" cap="flat" cmpd="sng">
            <a:solidFill>
              <a:srgbClr val="9900FF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p10"/>
          <p:cNvSpPr/>
          <p:nvPr/>
        </p:nvSpPr>
        <p:spPr>
          <a:xfrm rot="-5400000">
            <a:off x="2397240" y="559800"/>
            <a:ext cx="535320" cy="2754720"/>
          </a:xfrm>
          <a:prstGeom prst="roundRect">
            <a:avLst>
              <a:gd name="adj" fmla="val 6205"/>
            </a:avLst>
          </a:prstGeom>
          <a:solidFill>
            <a:srgbClr val="5A378C"/>
          </a:solidFill>
          <a:ln>
            <a:noFill/>
          </a:ln>
          <a:effectLst>
            <a:outerShdw blurRad="50800" dist="38100" dir="16200000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" name="Google Shape;370;p10"/>
          <p:cNvSpPr/>
          <p:nvPr/>
        </p:nvSpPr>
        <p:spPr>
          <a:xfrm>
            <a:off x="1287720" y="1741680"/>
            <a:ext cx="2754720" cy="400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구독 패턴 파악 </a:t>
            </a:r>
            <a:endParaRPr sz="22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1" name="Google Shape;371;p10"/>
          <p:cNvSpPr/>
          <p:nvPr/>
        </p:nvSpPr>
        <p:spPr>
          <a:xfrm rot="-5400000">
            <a:off x="5968080" y="559800"/>
            <a:ext cx="535320" cy="2754720"/>
          </a:xfrm>
          <a:prstGeom prst="roundRect">
            <a:avLst>
              <a:gd name="adj" fmla="val 6205"/>
            </a:avLst>
          </a:prstGeom>
          <a:solidFill>
            <a:srgbClr val="5A378C"/>
          </a:solidFill>
          <a:ln>
            <a:noFill/>
          </a:ln>
          <a:effectLst>
            <a:outerShdw blurRad="50800" dist="38100" dir="16200000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p10"/>
          <p:cNvSpPr/>
          <p:nvPr/>
        </p:nvSpPr>
        <p:spPr>
          <a:xfrm rot="-5400000">
            <a:off x="9653760" y="555480"/>
            <a:ext cx="535320" cy="2754720"/>
          </a:xfrm>
          <a:prstGeom prst="roundRect">
            <a:avLst>
              <a:gd name="adj" fmla="val 6205"/>
            </a:avLst>
          </a:prstGeom>
          <a:solidFill>
            <a:srgbClr val="5A378C"/>
          </a:solidFill>
          <a:ln>
            <a:noFill/>
          </a:ln>
          <a:effectLst>
            <a:outerShdw blurRad="50800" dist="38100" dir="16200000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p10"/>
          <p:cNvSpPr/>
          <p:nvPr/>
        </p:nvSpPr>
        <p:spPr>
          <a:xfrm>
            <a:off x="1224720" y="2262240"/>
            <a:ext cx="2881080" cy="3825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경쟁사 대비 고객 구독 패턴 기반 맞춤형 서비스 전무</a:t>
            </a:r>
            <a:endParaRPr sz="1500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고객 DB 분석, 구독 패턴 파악하여  마케팅 전략 수립 필요</a:t>
            </a:r>
            <a:endParaRPr sz="15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-나이, 결혼 여부, 12세 미만 자녀 유무 등을 변수로 군집분석을 통해 영화 선호도 파악</a:t>
            </a:r>
            <a:endParaRPr sz="15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41"/>
              </a:spcBef>
              <a:spcAft>
                <a:spcPts val="0"/>
              </a:spcAft>
              <a:buNone/>
            </a:pPr>
            <a:endParaRPr sz="15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4" name="Google Shape;374;p10"/>
          <p:cNvSpPr/>
          <p:nvPr/>
        </p:nvSpPr>
        <p:spPr>
          <a:xfrm>
            <a:off x="5082120" y="1741680"/>
            <a:ext cx="2270160" cy="400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알고리즘 개선</a:t>
            </a:r>
            <a:endParaRPr sz="22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241"/>
              </a:spcBef>
              <a:spcAft>
                <a:spcPts val="0"/>
              </a:spcAft>
              <a:buNone/>
            </a:pPr>
            <a:endParaRPr sz="22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5" name="Google Shape;375;p10"/>
          <p:cNvSpPr/>
          <p:nvPr/>
        </p:nvSpPr>
        <p:spPr>
          <a:xfrm>
            <a:off x="8547480" y="1741680"/>
            <a:ext cx="2754720" cy="461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계약 방식의 개선</a:t>
            </a:r>
            <a:endParaRPr sz="22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241"/>
              </a:spcBef>
              <a:spcAft>
                <a:spcPts val="0"/>
              </a:spcAft>
              <a:buNone/>
            </a:pPr>
            <a:endParaRPr sz="22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6" name="Google Shape;376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82320" y="4564080"/>
            <a:ext cx="1331640" cy="1735200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p10"/>
          <p:cNvSpPr/>
          <p:nvPr/>
        </p:nvSpPr>
        <p:spPr>
          <a:xfrm>
            <a:off x="4779720" y="2262240"/>
            <a:ext cx="3239640" cy="20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strike="noStrike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넷플릭스</a:t>
            </a:r>
            <a:r>
              <a:rPr lang="en-US" sz="1600" b="0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: '모델 기반 협업 필터링'을 통해 DB 안에 내재한 패턴을 이용</a:t>
            </a:r>
            <a:endParaRPr sz="16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strike="noStrike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왓챠</a:t>
            </a:r>
            <a:r>
              <a:rPr lang="en-US" sz="1600" b="0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: '협업 필터링'과 '내용 기반 필터링'을 사용한 별점 예측 및 추천 알고리즘 제공 </a:t>
            </a:r>
            <a:endParaRPr sz="16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strike="noStrike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(주)좋은영화</a:t>
            </a:r>
            <a:r>
              <a:rPr lang="en-US" sz="1600" b="0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: 단순 조회수 높은 영화 추천</a:t>
            </a:r>
            <a:endParaRPr sz="16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8" name="Google Shape;378;p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41760" y="4573800"/>
            <a:ext cx="1331640" cy="1735200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10"/>
          <p:cNvSpPr/>
          <p:nvPr/>
        </p:nvSpPr>
        <p:spPr>
          <a:xfrm>
            <a:off x="440280" y="726120"/>
            <a:ext cx="8400960" cy="4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b="1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내부 프로세스에서 구독 패턴 파악, 알고리즘 개선, 판권계약 개선기회 도출</a:t>
            </a:r>
            <a:endParaRPr sz="19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" name="Google Shape;380;p10"/>
          <p:cNvSpPr/>
          <p:nvPr/>
        </p:nvSpPr>
        <p:spPr>
          <a:xfrm>
            <a:off x="8547480" y="2254680"/>
            <a:ext cx="2754720" cy="262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판권 계약시 단순히 매출액이 </a:t>
            </a:r>
            <a:r>
              <a:rPr lang="en-U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높은 영화 위주로 계약</a:t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판권 금액 20% 높은 영화가 낮은 영화보다 2배 이상 낮은 다운로드 수 경향 </a:t>
            </a:r>
            <a:endParaRPr sz="16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자체 알고리즘 기반 고객이 원하는 영화를 계약하여 비용의 최소화 추구</a:t>
            </a:r>
            <a:endParaRPr sz="16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41"/>
              </a:spcBef>
              <a:spcAft>
                <a:spcPts val="0"/>
              </a:spcAft>
              <a:buNone/>
            </a:pPr>
            <a:endParaRPr sz="16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1" name="Google Shape;381;p1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670760" y="4573800"/>
            <a:ext cx="1988640" cy="1735200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p10"/>
          <p:cNvSpPr/>
          <p:nvPr/>
        </p:nvSpPr>
        <p:spPr>
          <a:xfrm rot="10800000" flipH="1">
            <a:off x="514800" y="633960"/>
            <a:ext cx="11264040" cy="324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 cap="flat" cmpd="sng">
            <a:solidFill>
              <a:srgbClr val="E1E1E2"/>
            </a:solidFill>
            <a:prstDash val="solid"/>
            <a:miter lim="8000"/>
            <a:headEnd type="none" w="sm" len="sm"/>
            <a:tailEnd type="none" w="sm" len="sm"/>
          </a:ln>
        </p:spPr>
      </p:sp>
      <p:pic>
        <p:nvPicPr>
          <p:cNvPr id="383" name="Google Shape;383;p10" descr="The contract icon. Agreement and ... | Stock vector | Colourbox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119800" y="4809120"/>
            <a:ext cx="1603240" cy="16032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88" name="Google Shape;388;p12"/>
          <p:cNvGraphicFramePr/>
          <p:nvPr/>
        </p:nvGraphicFramePr>
        <p:xfrm>
          <a:off x="1020960" y="2232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{385BF61E-A410-47E9-924F-899FFDFEEF5F}</a:tableStyleId>
              </a:tblPr>
              <a:tblGrid>
                <a:gridCol w="2319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87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42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423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581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75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u="none" strike="noStrike" cap="none">
                          <a:solidFill>
                            <a:srgbClr val="FFFFFF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목적</a:t>
                      </a:r>
                      <a:endParaRPr sz="16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075" marR="91075" marT="45725" marB="45725" anchor="ctr">
                    <a:lnL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u="none" strike="noStrike" cap="none">
                          <a:solidFill>
                            <a:srgbClr val="FFFFFF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분석방법</a:t>
                      </a:r>
                      <a:endParaRPr sz="16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075" marR="91075" marT="45725" marB="45725" anchor="ctr">
                    <a:lnL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u="none" strike="noStrike" cap="none">
                          <a:solidFill>
                            <a:srgbClr val="FFFFFF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주요내용</a:t>
                      </a:r>
                      <a:endParaRPr sz="16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075" marR="91075" marT="45725" marB="45725" anchor="ctr">
                    <a:lnL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u="none" strike="noStrike" cap="none">
                          <a:solidFill>
                            <a:srgbClr val="FFFFFF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변수</a:t>
                      </a:r>
                      <a:endParaRPr sz="16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075" marR="91075" marT="45725" marB="45725" anchor="ctr">
                    <a:lnL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u="none" strike="noStrike" cap="none">
                          <a:solidFill>
                            <a:srgbClr val="FFFFFF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담당자</a:t>
                      </a:r>
                      <a:endParaRPr sz="16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075" marR="91075" marT="45725" marB="45725" anchor="ctr">
                    <a:lnL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0" u="none" strike="noStrike" cap="none">
                          <a:solidFill>
                            <a:srgbClr val="FFFFFF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목표 고객 연령대 파악</a:t>
                      </a:r>
                      <a:endParaRPr sz="13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075" marR="91075" marT="45725" marB="45725" anchor="ctr">
                    <a:lnL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0" u="none" strike="noStrike" cap="none">
                          <a:solidFill>
                            <a:srgbClr val="FFFFFF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그래프분석</a:t>
                      </a:r>
                      <a:endParaRPr sz="13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0" u="none" strike="noStrike" cap="none">
                          <a:solidFill>
                            <a:srgbClr val="FFFFFF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군집 분석</a:t>
                      </a:r>
                      <a:endParaRPr sz="13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075" marR="91075" marT="45725" marB="45725" anchor="ctr">
                    <a:lnL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0" u="none" strike="noStrike" cap="none">
                          <a:solidFill>
                            <a:srgbClr val="FFFFFF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각 연령의 고객 수, 패턴 파악</a:t>
                      </a:r>
                      <a:endParaRPr sz="13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075" marR="91075" marT="45725" marB="45725" anchor="ctr">
                    <a:lnL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0" u="none" strike="noStrike" cap="none">
                          <a:solidFill>
                            <a:srgbClr val="FFFFFF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연령대별</a:t>
                      </a:r>
                      <a:endParaRPr sz="13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075" marR="91075" marT="45725" marB="45725" anchor="ctr">
                    <a:lnL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0" u="none" strike="noStrike" cap="none">
                          <a:solidFill>
                            <a:srgbClr val="FFFFFF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박미현</a:t>
                      </a:r>
                      <a:endParaRPr sz="13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075" marR="91075" marT="45725" marB="45725" anchor="ctr">
                    <a:lnL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0" u="none" strike="noStrike" cap="none">
                          <a:solidFill>
                            <a:srgbClr val="FFFFFF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영화 관람등급별 고객 파악</a:t>
                      </a:r>
                      <a:endParaRPr sz="13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075" marR="91075" marT="45725" marB="45725" anchor="ctr">
                    <a:lnL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0" u="none" strike="noStrike" cap="none">
                          <a:solidFill>
                            <a:srgbClr val="FFFFFF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아이 여부에 따른 영화 선정 파악</a:t>
                      </a:r>
                      <a:endParaRPr sz="13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075" marR="91075" marT="45725" marB="45725" anchor="ctr">
                    <a:lnL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0" u="none" strike="noStrike" cap="none">
                          <a:solidFill>
                            <a:srgbClr val="FFFFFF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12세 이하 아이 여부</a:t>
                      </a:r>
                      <a:endParaRPr sz="13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075" marR="91075" marT="45725" marB="45725" anchor="ctr">
                    <a:lnL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0" u="none" strike="noStrike" cap="none">
                          <a:solidFill>
                            <a:srgbClr val="FFFFFF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하석민</a:t>
                      </a:r>
                      <a:endParaRPr sz="13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075" marR="91075" marT="45725" marB="45725" anchor="ctr">
                    <a:lnL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0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0" u="none" strike="noStrike" cap="none">
                          <a:solidFill>
                            <a:srgbClr val="FFFFFF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요일별 이용자 파악</a:t>
                      </a:r>
                      <a:endParaRPr sz="13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075" marR="91075" marT="45725" marB="45725" anchor="ctr">
                    <a:lnL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0" u="none" strike="noStrike" cap="none">
                          <a:solidFill>
                            <a:srgbClr val="FFFFFF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요일별 OTT 이용자 수 파악</a:t>
                      </a:r>
                      <a:endParaRPr sz="13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075" marR="91075" marT="45725" marB="45725" anchor="ctr">
                    <a:lnL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0" u="none" strike="noStrike" cap="none">
                          <a:solidFill>
                            <a:srgbClr val="FFFFFF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요일별</a:t>
                      </a:r>
                      <a:endParaRPr sz="13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075" marR="91075" marT="45725" marB="45725" anchor="ctr">
                    <a:lnL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0" u="none" strike="noStrike" cap="none">
                          <a:solidFill>
                            <a:srgbClr val="FFFFFF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한충완</a:t>
                      </a:r>
                      <a:endParaRPr sz="13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075" marR="91075" marT="45725" marB="45725" anchor="ctr">
                    <a:lnL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0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0" u="none" strike="noStrike" cap="none">
                          <a:solidFill>
                            <a:srgbClr val="FFFFFF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월별 구독자 파악</a:t>
                      </a:r>
                      <a:endParaRPr sz="13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075" marR="91075" marT="45725" marB="45725" anchor="ctr">
                    <a:lnL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0" u="none" strike="noStrike" cap="none">
                          <a:solidFill>
                            <a:srgbClr val="FFFFFF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각 연도, 월별 구독자 추이 파악</a:t>
                      </a:r>
                      <a:endParaRPr sz="13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075" marR="91075" marT="45725" marB="45725" anchor="ctr">
                    <a:lnL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0" u="none" strike="noStrike" cap="none">
                          <a:solidFill>
                            <a:srgbClr val="FFFFFF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연도 및 월별</a:t>
                      </a:r>
                      <a:endParaRPr sz="13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075" marR="91075" marT="45725" marB="45725" anchor="ctr">
                    <a:lnL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0" u="none" strike="noStrike" cap="none">
                          <a:solidFill>
                            <a:srgbClr val="FFFFFF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안정미</a:t>
                      </a:r>
                      <a:endParaRPr sz="13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075" marR="91075" marT="45725" marB="45725" anchor="ctr">
                    <a:lnL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577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0" u="none" strike="noStrike" cap="none">
                          <a:solidFill>
                            <a:srgbClr val="FFFFFF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최신영화 및 고전영화 </a:t>
                      </a:r>
                      <a:endParaRPr sz="13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0" u="none" strike="noStrike" cap="none">
                          <a:solidFill>
                            <a:srgbClr val="FFFFFF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판권계약 전략 수립</a:t>
                      </a:r>
                      <a:endParaRPr sz="13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075" marR="91075" marT="45725" marB="45725" anchor="ctr">
                    <a:lnL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0" u="none" strike="noStrike" cap="none">
                          <a:solidFill>
                            <a:srgbClr val="FFFFFF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그래프 분석</a:t>
                      </a:r>
                      <a:endParaRPr sz="13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0" u="none" strike="noStrike" cap="none">
                          <a:solidFill>
                            <a:srgbClr val="FFFFFF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군집 분석</a:t>
                      </a:r>
                      <a:endParaRPr sz="13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0" u="none" strike="noStrike" cap="none">
                          <a:solidFill>
                            <a:srgbClr val="FFFFFF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의사결정나무</a:t>
                      </a:r>
                      <a:endParaRPr sz="13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0" u="none" strike="noStrike" cap="none">
                          <a:solidFill>
                            <a:srgbClr val="FFFFFF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연관규칙</a:t>
                      </a:r>
                      <a:endParaRPr sz="13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075" marR="91075" marT="45725" marB="45725" anchor="ctr">
                    <a:lnL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0" u="none" strike="noStrike" cap="none">
                          <a:solidFill>
                            <a:srgbClr val="FFFFFF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최신영화 시청 고객 및 연령 파악</a:t>
                      </a:r>
                      <a:endParaRPr sz="13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075" marR="91075" marT="45725" marB="45725" anchor="ctr">
                    <a:lnL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0" u="none" strike="noStrike" cap="none">
                          <a:solidFill>
                            <a:srgbClr val="FFFFFF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개봉연도</a:t>
                      </a:r>
                      <a:endParaRPr sz="13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075" marR="91075" marT="45725" marB="45725" anchor="ctr">
                    <a:lnL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0" u="none" strike="noStrike" cap="none">
                          <a:solidFill>
                            <a:srgbClr val="FFFFFF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정호진</a:t>
                      </a:r>
                      <a:endParaRPr sz="13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075" marR="91075" marT="45725" marB="45725" anchor="ctr">
                    <a:lnL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577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0" u="none" strike="noStrike" cap="none">
                          <a:solidFill>
                            <a:srgbClr val="FFFFFF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흥행 정도에 따른 </a:t>
                      </a:r>
                      <a:endParaRPr sz="13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0" u="none" strike="noStrike" cap="none">
                          <a:solidFill>
                            <a:srgbClr val="FFFFFF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판권계약 전략 수립</a:t>
                      </a:r>
                      <a:endParaRPr sz="13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075" marR="91075" marT="45725" marB="45725" anchor="ctr">
                    <a:lnL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0" u="none" strike="noStrike" cap="none">
                          <a:solidFill>
                            <a:srgbClr val="FFFFFF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흥행에 따른 시청 고객 및 연령 파악</a:t>
                      </a:r>
                      <a:endParaRPr sz="13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075" marR="91075" marT="45725" marB="45725" anchor="ctr">
                    <a:lnL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0" u="none" strike="noStrike" cap="none">
                          <a:solidFill>
                            <a:srgbClr val="FFFFFF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흥행여부</a:t>
                      </a:r>
                      <a:endParaRPr sz="13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075" marR="91075" marT="45725" marB="45725" anchor="ctr">
                    <a:lnL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0" u="none" strike="noStrike" cap="none">
                          <a:solidFill>
                            <a:srgbClr val="FFFFFF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김혜준</a:t>
                      </a:r>
                      <a:endParaRPr sz="13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075" marR="91075" marT="45725" marB="45725" anchor="ctr">
                    <a:lnL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453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0" u="none" strike="noStrike" cap="none">
                          <a:solidFill>
                            <a:srgbClr val="FFFFFF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배급사별 판권계약 전략 수립</a:t>
                      </a:r>
                      <a:endParaRPr sz="13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075" marR="91075" marT="45725" marB="45725" anchor="ctr">
                    <a:lnL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0" u="none" strike="noStrike" cap="none">
                          <a:solidFill>
                            <a:srgbClr val="FFFFFF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배급사별 시청 고객 및 연령 파악</a:t>
                      </a:r>
                      <a:endParaRPr sz="13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075" marR="91075" marT="45725" marB="45725" anchor="ctr">
                    <a:lnL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0" u="none" strike="noStrike" cap="none">
                          <a:solidFill>
                            <a:srgbClr val="FFFFFF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배급사</a:t>
                      </a:r>
                      <a:endParaRPr sz="13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075" marR="91075" marT="45725" marB="45725" anchor="ctr">
                    <a:lnL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0" u="none" strike="noStrike" cap="none">
                          <a:solidFill>
                            <a:srgbClr val="FFFFFF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하석민</a:t>
                      </a:r>
                      <a:endParaRPr sz="13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075" marR="91075" marT="45725" marB="45725" anchor="ctr">
                    <a:lnL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453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0" u="none" strike="noStrike" cap="none">
                          <a:solidFill>
                            <a:srgbClr val="FFFFFF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장르 선호도에 따른 추천 설정</a:t>
                      </a:r>
                      <a:endParaRPr sz="13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075" marR="91075" marT="45725" marB="45725" anchor="ctr">
                    <a:lnL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0" u="none" strike="noStrike" cap="none">
                          <a:solidFill>
                            <a:srgbClr val="FFFFFF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장르별 시청 고객 및 성별 파악</a:t>
                      </a:r>
                      <a:endParaRPr sz="13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075" marR="91075" marT="45725" marB="45725" anchor="ctr">
                    <a:lnL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0" u="none" strike="noStrike" cap="none">
                          <a:solidFill>
                            <a:srgbClr val="FFFFFF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장르</a:t>
                      </a:r>
                      <a:endParaRPr sz="13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075" marR="91075" marT="45725" marB="45725" anchor="ctr">
                    <a:lnL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0" u="none" strike="noStrike" cap="none">
                          <a:solidFill>
                            <a:srgbClr val="FFFFFF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하석민</a:t>
                      </a:r>
                      <a:endParaRPr sz="13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075" marR="91075" marT="45725" marB="45725" anchor="ctr">
                    <a:lnL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389" name="Google Shape;389;p12"/>
          <p:cNvSpPr/>
          <p:nvPr/>
        </p:nvSpPr>
        <p:spPr>
          <a:xfrm>
            <a:off x="440280" y="726120"/>
            <a:ext cx="9953640" cy="4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b="1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영화와 고객 데이터셋에서 패턴 파악 및 계약 전략 수립 </a:t>
            </a:r>
            <a:endParaRPr sz="19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" name="Google Shape;390;p12"/>
          <p:cNvSpPr/>
          <p:nvPr/>
        </p:nvSpPr>
        <p:spPr>
          <a:xfrm>
            <a:off x="1568520" y="1494720"/>
            <a:ext cx="2133000" cy="539640"/>
          </a:xfrm>
          <a:custGeom>
            <a:avLst/>
            <a:gdLst/>
            <a:ahLst/>
            <a:cxnLst/>
            <a:rect l="l" t="t" r="r" b="b"/>
            <a:pathLst>
              <a:path w="2562578" h="2919343" extrusionOk="0">
                <a:moveTo>
                  <a:pt x="32180" y="0"/>
                </a:moveTo>
                <a:lnTo>
                  <a:pt x="2530398" y="0"/>
                </a:lnTo>
                <a:cubicBezTo>
                  <a:pt x="2548171" y="0"/>
                  <a:pt x="2562578" y="14407"/>
                  <a:pt x="2562578" y="32180"/>
                </a:cubicBezTo>
                <a:lnTo>
                  <a:pt x="2562578" y="77858"/>
                </a:lnTo>
                <a:lnTo>
                  <a:pt x="2562578" y="160896"/>
                </a:lnTo>
                <a:lnTo>
                  <a:pt x="2562578" y="2758447"/>
                </a:lnTo>
                <a:lnTo>
                  <a:pt x="2562578" y="2823387"/>
                </a:lnTo>
                <a:lnTo>
                  <a:pt x="2562578" y="2887163"/>
                </a:lnTo>
                <a:cubicBezTo>
                  <a:pt x="2562578" y="2904936"/>
                  <a:pt x="2548171" y="2919343"/>
                  <a:pt x="2530398" y="2919343"/>
                </a:cubicBezTo>
                <a:lnTo>
                  <a:pt x="32180" y="2919343"/>
                </a:lnTo>
                <a:cubicBezTo>
                  <a:pt x="14407" y="2919343"/>
                  <a:pt x="0" y="2904936"/>
                  <a:pt x="0" y="2887163"/>
                </a:cubicBezTo>
                <a:lnTo>
                  <a:pt x="0" y="2758447"/>
                </a:lnTo>
                <a:lnTo>
                  <a:pt x="0" y="2758447"/>
                </a:lnTo>
                <a:lnTo>
                  <a:pt x="0" y="160896"/>
                </a:lnTo>
                <a:lnTo>
                  <a:pt x="0" y="77858"/>
                </a:lnTo>
                <a:lnTo>
                  <a:pt x="0" y="32180"/>
                </a:lnTo>
                <a:cubicBezTo>
                  <a:pt x="0" y="14407"/>
                  <a:pt x="14407" y="0"/>
                  <a:pt x="32180" y="0"/>
                </a:cubicBezTo>
                <a:close/>
              </a:path>
            </a:pathLst>
          </a:custGeom>
          <a:solidFill>
            <a:srgbClr val="434343"/>
          </a:solidFill>
          <a:ln w="9525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판권계약DB(1,669건)</a:t>
            </a:r>
            <a:r>
              <a:rPr lang="en-US" sz="1300" b="0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3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1" name="Google Shape;391;p12"/>
          <p:cNvSpPr/>
          <p:nvPr/>
        </p:nvSpPr>
        <p:spPr>
          <a:xfrm>
            <a:off x="3869640" y="1494720"/>
            <a:ext cx="2133000" cy="539640"/>
          </a:xfrm>
          <a:custGeom>
            <a:avLst/>
            <a:gdLst/>
            <a:ahLst/>
            <a:cxnLst/>
            <a:rect l="l" t="t" r="r" b="b"/>
            <a:pathLst>
              <a:path w="2562578" h="2919343" extrusionOk="0">
                <a:moveTo>
                  <a:pt x="32180" y="0"/>
                </a:moveTo>
                <a:lnTo>
                  <a:pt x="2530398" y="0"/>
                </a:lnTo>
                <a:cubicBezTo>
                  <a:pt x="2548171" y="0"/>
                  <a:pt x="2562578" y="14407"/>
                  <a:pt x="2562578" y="32180"/>
                </a:cubicBezTo>
                <a:lnTo>
                  <a:pt x="2562578" y="77858"/>
                </a:lnTo>
                <a:lnTo>
                  <a:pt x="2562578" y="160896"/>
                </a:lnTo>
                <a:lnTo>
                  <a:pt x="2562578" y="2758447"/>
                </a:lnTo>
                <a:lnTo>
                  <a:pt x="2562578" y="2823387"/>
                </a:lnTo>
                <a:lnTo>
                  <a:pt x="2562578" y="2887163"/>
                </a:lnTo>
                <a:cubicBezTo>
                  <a:pt x="2562578" y="2904936"/>
                  <a:pt x="2548171" y="2919343"/>
                  <a:pt x="2530398" y="2919343"/>
                </a:cubicBezTo>
                <a:lnTo>
                  <a:pt x="32180" y="2919343"/>
                </a:lnTo>
                <a:cubicBezTo>
                  <a:pt x="14407" y="2919343"/>
                  <a:pt x="0" y="2904936"/>
                  <a:pt x="0" y="2887163"/>
                </a:cubicBezTo>
                <a:lnTo>
                  <a:pt x="0" y="2758447"/>
                </a:lnTo>
                <a:lnTo>
                  <a:pt x="0" y="2758447"/>
                </a:lnTo>
                <a:lnTo>
                  <a:pt x="0" y="160896"/>
                </a:lnTo>
                <a:lnTo>
                  <a:pt x="0" y="77858"/>
                </a:lnTo>
                <a:lnTo>
                  <a:pt x="0" y="32180"/>
                </a:lnTo>
                <a:cubicBezTo>
                  <a:pt x="0" y="14407"/>
                  <a:pt x="14407" y="0"/>
                  <a:pt x="32180" y="0"/>
                </a:cubicBezTo>
                <a:close/>
              </a:path>
            </a:pathLst>
          </a:custGeom>
          <a:solidFill>
            <a:srgbClr val="434343"/>
          </a:solidFill>
          <a:ln w="9525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보유영화목록(106건)</a:t>
            </a:r>
            <a:endParaRPr sz="14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2" name="Google Shape;392;p12"/>
          <p:cNvSpPr/>
          <p:nvPr/>
        </p:nvSpPr>
        <p:spPr>
          <a:xfrm>
            <a:off x="6236640" y="1494720"/>
            <a:ext cx="2133000" cy="539640"/>
          </a:xfrm>
          <a:custGeom>
            <a:avLst/>
            <a:gdLst/>
            <a:ahLst/>
            <a:cxnLst/>
            <a:rect l="l" t="t" r="r" b="b"/>
            <a:pathLst>
              <a:path w="2562578" h="2919343" extrusionOk="0">
                <a:moveTo>
                  <a:pt x="32180" y="0"/>
                </a:moveTo>
                <a:lnTo>
                  <a:pt x="2530398" y="0"/>
                </a:lnTo>
                <a:cubicBezTo>
                  <a:pt x="2548171" y="0"/>
                  <a:pt x="2562578" y="14407"/>
                  <a:pt x="2562578" y="32180"/>
                </a:cubicBezTo>
                <a:lnTo>
                  <a:pt x="2562578" y="77858"/>
                </a:lnTo>
                <a:lnTo>
                  <a:pt x="2562578" y="160896"/>
                </a:lnTo>
                <a:lnTo>
                  <a:pt x="2562578" y="2758447"/>
                </a:lnTo>
                <a:lnTo>
                  <a:pt x="2562578" y="2823387"/>
                </a:lnTo>
                <a:lnTo>
                  <a:pt x="2562578" y="2887163"/>
                </a:lnTo>
                <a:cubicBezTo>
                  <a:pt x="2562578" y="2904936"/>
                  <a:pt x="2548171" y="2919343"/>
                  <a:pt x="2530398" y="2919343"/>
                </a:cubicBezTo>
                <a:lnTo>
                  <a:pt x="32180" y="2919343"/>
                </a:lnTo>
                <a:cubicBezTo>
                  <a:pt x="14407" y="2919343"/>
                  <a:pt x="0" y="2904936"/>
                  <a:pt x="0" y="2887163"/>
                </a:cubicBezTo>
                <a:lnTo>
                  <a:pt x="0" y="2758447"/>
                </a:lnTo>
                <a:lnTo>
                  <a:pt x="0" y="2758447"/>
                </a:lnTo>
                <a:lnTo>
                  <a:pt x="0" y="160896"/>
                </a:lnTo>
                <a:lnTo>
                  <a:pt x="0" y="77858"/>
                </a:lnTo>
                <a:lnTo>
                  <a:pt x="0" y="32180"/>
                </a:lnTo>
                <a:cubicBezTo>
                  <a:pt x="0" y="14407"/>
                  <a:pt x="14407" y="0"/>
                  <a:pt x="32180" y="0"/>
                </a:cubicBezTo>
                <a:close/>
              </a:path>
            </a:pathLst>
          </a:custGeom>
          <a:solidFill>
            <a:srgbClr val="434343"/>
          </a:solidFill>
          <a:ln w="9525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고객개인정보(3,277건)</a:t>
            </a:r>
            <a:endParaRPr sz="14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" name="Google Shape;393;p12"/>
          <p:cNvSpPr/>
          <p:nvPr/>
        </p:nvSpPr>
        <p:spPr>
          <a:xfrm>
            <a:off x="8541720" y="1494720"/>
            <a:ext cx="2133000" cy="539640"/>
          </a:xfrm>
          <a:custGeom>
            <a:avLst/>
            <a:gdLst/>
            <a:ahLst/>
            <a:cxnLst/>
            <a:rect l="l" t="t" r="r" b="b"/>
            <a:pathLst>
              <a:path w="2562578" h="2919343" extrusionOk="0">
                <a:moveTo>
                  <a:pt x="32180" y="0"/>
                </a:moveTo>
                <a:lnTo>
                  <a:pt x="2530398" y="0"/>
                </a:lnTo>
                <a:cubicBezTo>
                  <a:pt x="2548171" y="0"/>
                  <a:pt x="2562578" y="14407"/>
                  <a:pt x="2562578" y="32180"/>
                </a:cubicBezTo>
                <a:lnTo>
                  <a:pt x="2562578" y="77858"/>
                </a:lnTo>
                <a:lnTo>
                  <a:pt x="2562578" y="160896"/>
                </a:lnTo>
                <a:lnTo>
                  <a:pt x="2562578" y="2758447"/>
                </a:lnTo>
                <a:lnTo>
                  <a:pt x="2562578" y="2823387"/>
                </a:lnTo>
                <a:lnTo>
                  <a:pt x="2562578" y="2887163"/>
                </a:lnTo>
                <a:cubicBezTo>
                  <a:pt x="2562578" y="2904936"/>
                  <a:pt x="2548171" y="2919343"/>
                  <a:pt x="2530398" y="2919343"/>
                </a:cubicBezTo>
                <a:lnTo>
                  <a:pt x="32180" y="2919343"/>
                </a:lnTo>
                <a:cubicBezTo>
                  <a:pt x="14407" y="2919343"/>
                  <a:pt x="0" y="2904936"/>
                  <a:pt x="0" y="2887163"/>
                </a:cubicBezTo>
                <a:lnTo>
                  <a:pt x="0" y="2758447"/>
                </a:lnTo>
                <a:lnTo>
                  <a:pt x="0" y="2758447"/>
                </a:lnTo>
                <a:lnTo>
                  <a:pt x="0" y="160896"/>
                </a:lnTo>
                <a:lnTo>
                  <a:pt x="0" y="77858"/>
                </a:lnTo>
                <a:lnTo>
                  <a:pt x="0" y="32180"/>
                </a:lnTo>
                <a:cubicBezTo>
                  <a:pt x="0" y="14407"/>
                  <a:pt x="14407" y="0"/>
                  <a:pt x="32180" y="0"/>
                </a:cubicBezTo>
                <a:close/>
              </a:path>
            </a:pathLst>
          </a:custGeom>
          <a:solidFill>
            <a:srgbClr val="434343"/>
          </a:solidFill>
          <a:ln w="9525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영화다운내역(11만건)</a:t>
            </a:r>
            <a:endParaRPr sz="14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4" name="Google Shape;394;p12"/>
          <p:cNvSpPr/>
          <p:nvPr/>
        </p:nvSpPr>
        <p:spPr>
          <a:xfrm>
            <a:off x="1517040" y="1309680"/>
            <a:ext cx="1990800" cy="23544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Movie_Meta</a:t>
            </a:r>
            <a:endParaRPr sz="17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p12"/>
          <p:cNvSpPr/>
          <p:nvPr/>
        </p:nvSpPr>
        <p:spPr>
          <a:xfrm>
            <a:off x="3818520" y="1309680"/>
            <a:ext cx="1990800" cy="23544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Movie_Inventory</a:t>
            </a:r>
            <a:endParaRPr sz="16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6" name="Google Shape;396;p12"/>
          <p:cNvSpPr/>
          <p:nvPr/>
        </p:nvSpPr>
        <p:spPr>
          <a:xfrm>
            <a:off x="6182640" y="1309680"/>
            <a:ext cx="1990800" cy="23544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Customer</a:t>
            </a:r>
            <a:endParaRPr sz="17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" name="Google Shape;397;p12"/>
          <p:cNvSpPr/>
          <p:nvPr/>
        </p:nvSpPr>
        <p:spPr>
          <a:xfrm>
            <a:off x="8484120" y="1309680"/>
            <a:ext cx="1990800" cy="23544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Download</a:t>
            </a:r>
            <a:endParaRPr sz="17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8" name="Google Shape;398;p12"/>
          <p:cNvSpPr/>
          <p:nvPr/>
        </p:nvSpPr>
        <p:spPr>
          <a:xfrm>
            <a:off x="654480" y="172440"/>
            <a:ext cx="3514320" cy="461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strike="noStrike">
                <a:solidFill>
                  <a:srgbClr val="D8D8D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03 </a:t>
            </a:r>
            <a:r>
              <a:rPr lang="en-US" sz="2400" b="1" strike="noStrike">
                <a:solidFill>
                  <a:srgbClr val="E0B07E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 분석계획</a:t>
            </a:r>
            <a:endParaRPr sz="2400" b="1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9" name="Google Shape;399;p12"/>
          <p:cNvSpPr/>
          <p:nvPr/>
        </p:nvSpPr>
        <p:spPr>
          <a:xfrm rot="10800000" flipH="1">
            <a:off x="514800" y="633960"/>
            <a:ext cx="11264040" cy="324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 cap="flat" cmpd="sng">
            <a:solidFill>
              <a:srgbClr val="E1E1E2"/>
            </a:solidFill>
            <a:prstDash val="solid"/>
            <a:miter lim="8000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2822</Words>
  <Application>Microsoft Office PowerPoint</Application>
  <PresentationFormat>와이드스크린</PresentationFormat>
  <Paragraphs>611</Paragraphs>
  <Slides>33</Slides>
  <Notes>33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33</vt:i4>
      </vt:variant>
    </vt:vector>
  </HeadingPairs>
  <TitlesOfParts>
    <vt:vector size="43" baseType="lpstr">
      <vt:lpstr>Times New Roman</vt:lpstr>
      <vt:lpstr>Quattrocento Sans</vt:lpstr>
      <vt:lpstr>Lato</vt:lpstr>
      <vt:lpstr>Candara</vt:lpstr>
      <vt:lpstr>Calibri</vt:lpstr>
      <vt:lpstr>Malgun Gothic</vt:lpstr>
      <vt:lpstr>Arial</vt:lpstr>
      <vt:lpstr>Office Theme</vt:lpstr>
      <vt:lpstr>Office Theme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Gyuhong Ahn</dc:creator>
  <cp:lastModifiedBy>박미현</cp:lastModifiedBy>
  <cp:revision>1</cp:revision>
  <dcterms:created xsi:type="dcterms:W3CDTF">2020-07-23T04:22:35Z</dcterms:created>
  <dcterms:modified xsi:type="dcterms:W3CDTF">2020-10-08T06:28:37Z</dcterms:modified>
</cp:coreProperties>
</file>